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6"/>
  </p:notesMasterIdLst>
  <p:handoutMasterIdLst>
    <p:handoutMasterId r:id="rId37"/>
  </p:handoutMasterIdLst>
  <p:sldIdLst>
    <p:sldId id="256" r:id="rId5"/>
    <p:sldId id="258" r:id="rId6"/>
    <p:sldId id="257" r:id="rId7"/>
    <p:sldId id="278" r:id="rId8"/>
    <p:sldId id="283" r:id="rId9"/>
    <p:sldId id="311" r:id="rId10"/>
    <p:sldId id="296" r:id="rId11"/>
    <p:sldId id="288" r:id="rId12"/>
    <p:sldId id="280" r:id="rId13"/>
    <p:sldId id="312" r:id="rId14"/>
    <p:sldId id="313" r:id="rId15"/>
    <p:sldId id="315" r:id="rId16"/>
    <p:sldId id="297" r:id="rId17"/>
    <p:sldId id="316" r:id="rId18"/>
    <p:sldId id="319" r:id="rId19"/>
    <p:sldId id="317" r:id="rId20"/>
    <p:sldId id="318" r:id="rId21"/>
    <p:sldId id="320" r:id="rId22"/>
    <p:sldId id="314" r:id="rId23"/>
    <p:sldId id="286" r:id="rId24"/>
    <p:sldId id="287" r:id="rId25"/>
    <p:sldId id="302" r:id="rId26"/>
    <p:sldId id="300" r:id="rId27"/>
    <p:sldId id="303" r:id="rId28"/>
    <p:sldId id="307" r:id="rId29"/>
    <p:sldId id="304" r:id="rId30"/>
    <p:sldId id="306" r:id="rId31"/>
    <p:sldId id="308" r:id="rId32"/>
    <p:sldId id="309" r:id="rId33"/>
    <p:sldId id="284" r:id="rId34"/>
    <p:sldId id="27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92" autoAdjust="0"/>
    <p:restoredTop sz="60966" autoAdjust="0"/>
  </p:normalViewPr>
  <p:slideViewPr>
    <p:cSldViewPr snapToGrid="0">
      <p:cViewPr varScale="1">
        <p:scale>
          <a:sx n="56" d="100"/>
          <a:sy n="56" d="100"/>
        </p:scale>
        <p:origin x="756" y="268"/>
      </p:cViewPr>
      <p:guideLst/>
    </p:cSldViewPr>
  </p:slideViewPr>
  <p:outlineViewPr>
    <p:cViewPr>
      <p:scale>
        <a:sx n="33" d="100"/>
        <a:sy n="33" d="100"/>
      </p:scale>
      <p:origin x="0" y="-288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03" y="29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9/20/2025</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9/19/2025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778128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64DDC-EB8A-EFE1-AEB6-15838E95B9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4D2D0D-01FE-A08D-043D-73B4409CE8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71006B-3913-130A-91A2-0F13BD05E382}"/>
              </a:ext>
            </a:extLst>
          </p:cNvPr>
          <p:cNvSpPr>
            <a:spLocks noGrp="1"/>
          </p:cNvSpPr>
          <p:nvPr>
            <p:ph type="body" idx="1"/>
          </p:nvPr>
        </p:nvSpPr>
        <p:spPr/>
        <p:txBody>
          <a:bodyPr/>
          <a:lstStyle/>
          <a:p>
            <a:r>
              <a:rPr lang="en-US" dirty="0"/>
              <a:t>Theres a demo *link in the description” which will allow you to play with control points to get some sense of how they work. If you’ve done work in a vector graphics program like Illustrator this will be more familiar to you and the way the control points map to the shape of the curve might make more sense. If not, this demo will help you see the relationship. </a:t>
            </a:r>
          </a:p>
          <a:p>
            <a:endParaRPr lang="en-US" dirty="0"/>
          </a:p>
        </p:txBody>
      </p:sp>
      <p:sp>
        <p:nvSpPr>
          <p:cNvPr id="4" name="Slide Number Placeholder 3">
            <a:extLst>
              <a:ext uri="{FF2B5EF4-FFF2-40B4-BE49-F238E27FC236}">
                <a16:creationId xmlns:a16="http://schemas.microsoft.com/office/drawing/2014/main" id="{4BD9F8C1-DA5B-F282-9BBB-B1B413C4F857}"/>
              </a:ext>
            </a:extLst>
          </p:cNvPr>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1005715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audience for this series is by definition people getting started with SVG and therefore unlikely to be people jumping right in and scripting complex path elements, I would be failing in my job as an educator if I don’t at least define what you can do in a path element. I WILL return to the PATH element later on in the series, when we’re beyond the true introductory topics, but for now this brief overview is likely all that you will need. For most of us, awareness of what tools like D3 are doing under the hood are enough. </a:t>
            </a:r>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32706503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441CF-84DC-514E-48DC-426A7AD9A1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4B88D2-5041-983A-5A1F-590CA3ED1F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535671-DAED-A6DE-DA9E-1222CDDCACB5}"/>
              </a:ext>
            </a:extLst>
          </p:cNvPr>
          <p:cNvSpPr>
            <a:spLocks noGrp="1"/>
          </p:cNvSpPr>
          <p:nvPr>
            <p:ph type="body" idx="1"/>
          </p:nvPr>
        </p:nvSpPr>
        <p:spPr/>
        <p:txBody>
          <a:bodyPr/>
          <a:lstStyle/>
          <a:p>
            <a:r>
              <a:rPr lang="en-US" dirty="0"/>
              <a:t>To start to understand the way all this works, let’s ask- </a:t>
            </a:r>
          </a:p>
          <a:p>
            <a:endParaRPr lang="en-US" dirty="0"/>
          </a:p>
          <a:p>
            <a:r>
              <a:rPr lang="en-US" dirty="0"/>
              <a:t>What happens if you double the size of the viewport by doubling the height and width of the SVG element- changing nothing else?</a:t>
            </a:r>
          </a:p>
        </p:txBody>
      </p:sp>
      <p:sp>
        <p:nvSpPr>
          <p:cNvPr id="4" name="Slide Number Placeholder 3">
            <a:extLst>
              <a:ext uri="{FF2B5EF4-FFF2-40B4-BE49-F238E27FC236}">
                <a16:creationId xmlns:a16="http://schemas.microsoft.com/office/drawing/2014/main" id="{ACA18E44-25C0-3E5A-02A3-B1512FA9B993}"/>
              </a:ext>
            </a:extLst>
          </p:cNvPr>
          <p:cNvSpPr>
            <a:spLocks noGrp="1"/>
          </p:cNvSpPr>
          <p:nvPr>
            <p:ph type="sldNum" sz="quarter" idx="5"/>
          </p:nvPr>
        </p:nvSpPr>
        <p:spPr/>
        <p:txBody>
          <a:bodyPr/>
          <a:lstStyle/>
          <a:p>
            <a:fld id="{22289C57-55D7-40A4-A101-E74FAC7A092B}" type="slidenum">
              <a:rPr lang="en-US" smtClean="0"/>
              <a:t>19</a:t>
            </a:fld>
            <a:endParaRPr lang="en-US" dirty="0"/>
          </a:p>
        </p:txBody>
      </p:sp>
    </p:spTree>
    <p:extLst>
      <p:ext uri="{BB962C8B-B14F-4D97-AF65-F5344CB8AC3E}">
        <p14:creationId xmlns:p14="http://schemas.microsoft.com/office/powerpoint/2010/main" val="2412237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double the height and width, it doubles in viewport size to 800 x 400 pixels and the image scales accordingly. Since the </a:t>
            </a:r>
            <a:r>
              <a:rPr lang="en-US" dirty="0" err="1"/>
              <a:t>viewBox</a:t>
            </a:r>
            <a:r>
              <a:rPr lang="en-US" dirty="0"/>
              <a:t> and all the underlying coordinates remain the same the image scales up perfectly. </a:t>
            </a:r>
          </a:p>
          <a:p>
            <a:endParaRPr lang="en-US" dirty="0"/>
          </a:p>
          <a:p>
            <a:r>
              <a:rPr lang="en-US" dirty="0"/>
              <a:t>Remember, since the rendering of SVG elements happens in the browser and is calculated based on the instructions in your SVG document and not pre-defined </a:t>
            </a:r>
            <a:r>
              <a:rPr lang="en-US" dirty="0" err="1"/>
              <a:t>pixles</a:t>
            </a:r>
            <a:r>
              <a:rPr lang="en-US" dirty="0"/>
              <a:t> (like a JPG or PNG)  this means that you can double the size of an image just by changing the height and width and it will scale up perfectly. This is one of the best things about SVG.  </a:t>
            </a:r>
          </a:p>
        </p:txBody>
      </p:sp>
      <p:sp>
        <p:nvSpPr>
          <p:cNvPr id="4" name="Slide Number Placeholder 3"/>
          <p:cNvSpPr>
            <a:spLocks noGrp="1"/>
          </p:cNvSpPr>
          <p:nvPr>
            <p:ph type="sldNum" sz="quarter" idx="5"/>
          </p:nvPr>
        </p:nvSpPr>
        <p:spPr/>
        <p:txBody>
          <a:bodyPr/>
          <a:lstStyle/>
          <a:p>
            <a:fld id="{22289C57-55D7-40A4-A101-E74FAC7A092B}" type="slidenum">
              <a:rPr lang="en-US" smtClean="0"/>
              <a:t>20</a:t>
            </a:fld>
            <a:endParaRPr lang="en-US" dirty="0"/>
          </a:p>
        </p:txBody>
      </p:sp>
    </p:spTree>
    <p:extLst>
      <p:ext uri="{BB962C8B-B14F-4D97-AF65-F5344CB8AC3E}">
        <p14:creationId xmlns:p14="http://schemas.microsoft.com/office/powerpoint/2010/main" val="13808189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A9505-B681-9141-CABC-67F1E31A08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08CF99-70E8-891B-FC80-FA9A016A4F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9E955E-C3A2-91C5-40E4-931DBB8B81C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0484063-0E40-835A-874F-DDB050C410C9}"/>
              </a:ext>
            </a:extLst>
          </p:cNvPr>
          <p:cNvSpPr>
            <a:spLocks noGrp="1"/>
          </p:cNvSpPr>
          <p:nvPr>
            <p:ph type="sldNum" sz="quarter" idx="5"/>
          </p:nvPr>
        </p:nvSpPr>
        <p:spPr/>
        <p:txBody>
          <a:bodyPr/>
          <a:lstStyle/>
          <a:p>
            <a:fld id="{22289C57-55D7-40A4-A101-E74FAC7A092B}" type="slidenum">
              <a:rPr lang="en-US" smtClean="0"/>
              <a:t>21</a:t>
            </a:fld>
            <a:endParaRPr lang="en-US" dirty="0"/>
          </a:p>
        </p:txBody>
      </p:sp>
    </p:spTree>
    <p:extLst>
      <p:ext uri="{BB962C8B-B14F-4D97-AF65-F5344CB8AC3E}">
        <p14:creationId xmlns:p14="http://schemas.microsoft.com/office/powerpoint/2010/main" val="1397152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31E99-7196-DA7A-03B5-CB67A29749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4A2389-A2E9-1E27-5F56-56CD9C460F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91DC85-D0A9-A339-DE1E-6F28C190B05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AEDE7A8-2C5D-88F9-F7FC-649B9607E2BE}"/>
              </a:ext>
            </a:extLst>
          </p:cNvPr>
          <p:cNvSpPr>
            <a:spLocks noGrp="1"/>
          </p:cNvSpPr>
          <p:nvPr>
            <p:ph type="sldNum" sz="quarter" idx="5"/>
          </p:nvPr>
        </p:nvSpPr>
        <p:spPr/>
        <p:txBody>
          <a:bodyPr/>
          <a:lstStyle/>
          <a:p>
            <a:fld id="{22289C57-55D7-40A4-A101-E74FAC7A092B}" type="slidenum">
              <a:rPr lang="en-US" smtClean="0"/>
              <a:t>22</a:t>
            </a:fld>
            <a:endParaRPr lang="en-US" dirty="0"/>
          </a:p>
        </p:txBody>
      </p:sp>
    </p:spTree>
    <p:extLst>
      <p:ext uri="{BB962C8B-B14F-4D97-AF65-F5344CB8AC3E}">
        <p14:creationId xmlns:p14="http://schemas.microsoft.com/office/powerpoint/2010/main" val="27251669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6E3934-63A1-863A-FCE9-B61B249276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185678-A59B-8563-9A3F-703D9CCBE8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3AB37E-0099-0561-6648-5DCD72F3A2A7}"/>
              </a:ext>
            </a:extLst>
          </p:cNvPr>
          <p:cNvSpPr>
            <a:spLocks noGrp="1"/>
          </p:cNvSpPr>
          <p:nvPr>
            <p:ph type="body" idx="1"/>
          </p:nvPr>
        </p:nvSpPr>
        <p:spPr/>
        <p:txBody>
          <a:bodyPr/>
          <a:lstStyle/>
          <a:p>
            <a:r>
              <a:rPr lang="en-US" dirty="0"/>
              <a:t>In this example we adjust the </a:t>
            </a:r>
            <a:r>
              <a:rPr lang="en-US" dirty="0" err="1"/>
              <a:t>viewbox</a:t>
            </a:r>
            <a:r>
              <a:rPr lang="en-US" dirty="0"/>
              <a:t> in three different ways. </a:t>
            </a:r>
          </a:p>
          <a:p>
            <a:endParaRPr lang="en-US" dirty="0"/>
          </a:p>
          <a:p>
            <a:r>
              <a:rPr lang="en-US" dirty="0"/>
              <a:t>The first image is the baseline. The origin x and y are set to 0,0 and the height and width match the SVG element’s width (400,200)</a:t>
            </a:r>
          </a:p>
          <a:p>
            <a:endParaRPr lang="en-US" dirty="0"/>
          </a:p>
          <a:p>
            <a:r>
              <a:rPr lang="en-US" dirty="0"/>
              <a:t>The second image offsets the image by negative 25 pixels</a:t>
            </a:r>
          </a:p>
          <a:p>
            <a:endParaRPr lang="en-US" dirty="0"/>
          </a:p>
          <a:p>
            <a:r>
              <a:rPr lang="en-US" dirty="0"/>
              <a:t>The third image offsets the image by a positive 25 pixels</a:t>
            </a:r>
          </a:p>
          <a:p>
            <a:endParaRPr lang="en-US" dirty="0"/>
          </a:p>
          <a:p>
            <a:r>
              <a:rPr lang="en-US" dirty="0"/>
              <a:t>The fourth image sets the origin to 0,0, but changes the </a:t>
            </a:r>
            <a:r>
              <a:rPr lang="en-US" dirty="0" err="1"/>
              <a:t>viewbox</a:t>
            </a:r>
            <a:r>
              <a:rPr lang="en-US" dirty="0"/>
              <a:t> height and width to half of the intrinsic image size (200,100)</a:t>
            </a:r>
          </a:p>
          <a:p>
            <a:endParaRPr lang="en-US" dirty="0"/>
          </a:p>
        </p:txBody>
      </p:sp>
      <p:sp>
        <p:nvSpPr>
          <p:cNvPr id="4" name="Slide Number Placeholder 3">
            <a:extLst>
              <a:ext uri="{FF2B5EF4-FFF2-40B4-BE49-F238E27FC236}">
                <a16:creationId xmlns:a16="http://schemas.microsoft.com/office/drawing/2014/main" id="{9E12A773-ACA1-C146-CE48-4AF4557C72F4}"/>
              </a:ext>
            </a:extLst>
          </p:cNvPr>
          <p:cNvSpPr>
            <a:spLocks noGrp="1"/>
          </p:cNvSpPr>
          <p:nvPr>
            <p:ph type="sldNum" sz="quarter" idx="5"/>
          </p:nvPr>
        </p:nvSpPr>
        <p:spPr/>
        <p:txBody>
          <a:bodyPr/>
          <a:lstStyle/>
          <a:p>
            <a:fld id="{22289C57-55D7-40A4-A101-E74FAC7A092B}" type="slidenum">
              <a:rPr lang="en-US" smtClean="0"/>
              <a:t>23</a:t>
            </a:fld>
            <a:endParaRPr lang="en-US" dirty="0"/>
          </a:p>
        </p:txBody>
      </p:sp>
    </p:spTree>
    <p:extLst>
      <p:ext uri="{BB962C8B-B14F-4D97-AF65-F5344CB8AC3E}">
        <p14:creationId xmlns:p14="http://schemas.microsoft.com/office/powerpoint/2010/main" val="3350072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4CC2DD-F2E3-3D5F-CADB-9B57639632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1F24E4-4494-A076-F2D3-CFC1E8CB4E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81DE6A-4E0A-9D5C-C580-F512B956E0E7}"/>
              </a:ext>
            </a:extLst>
          </p:cNvPr>
          <p:cNvSpPr>
            <a:spLocks noGrp="1"/>
          </p:cNvSpPr>
          <p:nvPr>
            <p:ph type="body" idx="1"/>
          </p:nvPr>
        </p:nvSpPr>
        <p:spPr/>
        <p:txBody>
          <a:bodyPr/>
          <a:lstStyle/>
          <a:p>
            <a:r>
              <a:rPr lang="en-US" dirty="0"/>
              <a:t>This is the baseline the view box is 0 0 400 200. </a:t>
            </a:r>
          </a:p>
        </p:txBody>
      </p:sp>
      <p:sp>
        <p:nvSpPr>
          <p:cNvPr id="4" name="Slide Number Placeholder 3">
            <a:extLst>
              <a:ext uri="{FF2B5EF4-FFF2-40B4-BE49-F238E27FC236}">
                <a16:creationId xmlns:a16="http://schemas.microsoft.com/office/drawing/2014/main" id="{615FF0BE-13F1-9B90-A7C7-A3E96164AD75}"/>
              </a:ext>
            </a:extLst>
          </p:cNvPr>
          <p:cNvSpPr>
            <a:spLocks noGrp="1"/>
          </p:cNvSpPr>
          <p:nvPr>
            <p:ph type="sldNum" sz="quarter" idx="5"/>
          </p:nvPr>
        </p:nvSpPr>
        <p:spPr/>
        <p:txBody>
          <a:bodyPr/>
          <a:lstStyle/>
          <a:p>
            <a:fld id="{22289C57-55D7-40A4-A101-E74FAC7A092B}" type="slidenum">
              <a:rPr lang="en-US" smtClean="0"/>
              <a:t>24</a:t>
            </a:fld>
            <a:endParaRPr lang="en-US" dirty="0"/>
          </a:p>
        </p:txBody>
      </p:sp>
    </p:spTree>
    <p:extLst>
      <p:ext uri="{BB962C8B-B14F-4D97-AF65-F5344CB8AC3E}">
        <p14:creationId xmlns:p14="http://schemas.microsoft.com/office/powerpoint/2010/main" val="747625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2DAFC-5D3D-1222-37D5-ED04089CF4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88FC7D-63BA-77EC-E2E1-91F1CD4BF9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566C59-6333-8D3B-6285-F823CBC17D5E}"/>
              </a:ext>
            </a:extLst>
          </p:cNvPr>
          <p:cNvSpPr>
            <a:spLocks noGrp="1"/>
          </p:cNvSpPr>
          <p:nvPr>
            <p:ph type="body" idx="1"/>
          </p:nvPr>
        </p:nvSpPr>
        <p:spPr/>
        <p:txBody>
          <a:bodyPr/>
          <a:lstStyle/>
          <a:p>
            <a:r>
              <a:rPr lang="en-US" dirty="0"/>
              <a:t>This pushes the origin up to 25x and 25y while keeping the same </a:t>
            </a:r>
            <a:r>
              <a:rPr lang="en-US" dirty="0" err="1"/>
              <a:t>viewbox</a:t>
            </a:r>
            <a:r>
              <a:rPr lang="en-US" dirty="0"/>
              <a:t> height and width. </a:t>
            </a:r>
          </a:p>
        </p:txBody>
      </p:sp>
      <p:sp>
        <p:nvSpPr>
          <p:cNvPr id="4" name="Slide Number Placeholder 3">
            <a:extLst>
              <a:ext uri="{FF2B5EF4-FFF2-40B4-BE49-F238E27FC236}">
                <a16:creationId xmlns:a16="http://schemas.microsoft.com/office/drawing/2014/main" id="{6B9B4E31-200A-69FF-01FF-FFCC43E9093D}"/>
              </a:ext>
            </a:extLst>
          </p:cNvPr>
          <p:cNvSpPr>
            <a:spLocks noGrp="1"/>
          </p:cNvSpPr>
          <p:nvPr>
            <p:ph type="sldNum" sz="quarter" idx="5"/>
          </p:nvPr>
        </p:nvSpPr>
        <p:spPr/>
        <p:txBody>
          <a:bodyPr/>
          <a:lstStyle/>
          <a:p>
            <a:fld id="{22289C57-55D7-40A4-A101-E74FAC7A092B}" type="slidenum">
              <a:rPr lang="en-US" smtClean="0"/>
              <a:t>25</a:t>
            </a:fld>
            <a:endParaRPr lang="en-US" dirty="0"/>
          </a:p>
        </p:txBody>
      </p:sp>
    </p:spTree>
    <p:extLst>
      <p:ext uri="{BB962C8B-B14F-4D97-AF65-F5344CB8AC3E}">
        <p14:creationId xmlns:p14="http://schemas.microsoft.com/office/powerpoint/2010/main" val="12789495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AA022-6CDD-876A-6C56-6D12C75553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E74D30-E365-889E-D094-71E298AA7A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E9161E-0389-4910-8C0D-F75BC6D3D0F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pushes the origin back to -25x and -25y while keeping the same </a:t>
            </a:r>
            <a:r>
              <a:rPr lang="en-US" dirty="0" err="1"/>
              <a:t>viewbox</a:t>
            </a:r>
            <a:r>
              <a:rPr lang="en-US" dirty="0"/>
              <a:t> height and width. </a:t>
            </a:r>
          </a:p>
          <a:p>
            <a:endParaRPr lang="en-US" dirty="0"/>
          </a:p>
        </p:txBody>
      </p:sp>
      <p:sp>
        <p:nvSpPr>
          <p:cNvPr id="4" name="Slide Number Placeholder 3">
            <a:extLst>
              <a:ext uri="{FF2B5EF4-FFF2-40B4-BE49-F238E27FC236}">
                <a16:creationId xmlns:a16="http://schemas.microsoft.com/office/drawing/2014/main" id="{72467D4F-EEF7-9541-8ECA-6C4D10CAE149}"/>
              </a:ext>
            </a:extLst>
          </p:cNvPr>
          <p:cNvSpPr>
            <a:spLocks noGrp="1"/>
          </p:cNvSpPr>
          <p:nvPr>
            <p:ph type="sldNum" sz="quarter" idx="5"/>
          </p:nvPr>
        </p:nvSpPr>
        <p:spPr/>
        <p:txBody>
          <a:bodyPr/>
          <a:lstStyle/>
          <a:p>
            <a:fld id="{22289C57-55D7-40A4-A101-E74FAC7A092B}" type="slidenum">
              <a:rPr lang="en-US" smtClean="0"/>
              <a:t>26</a:t>
            </a:fld>
            <a:endParaRPr lang="en-US" dirty="0"/>
          </a:p>
        </p:txBody>
      </p:sp>
    </p:spTree>
    <p:extLst>
      <p:ext uri="{BB962C8B-B14F-4D97-AF65-F5344CB8AC3E}">
        <p14:creationId xmlns:p14="http://schemas.microsoft.com/office/powerpoint/2010/main" val="98577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28439544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9F0DDD-39FF-45BB-E44D-C9ED450EE4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41202B-832C-FA97-F5E8-D6D0370B84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27F304-470E-E866-3FEE-EF27AA9FD797}"/>
              </a:ext>
            </a:extLst>
          </p:cNvPr>
          <p:cNvSpPr>
            <a:spLocks noGrp="1"/>
          </p:cNvSpPr>
          <p:nvPr>
            <p:ph type="body" idx="1"/>
          </p:nvPr>
        </p:nvSpPr>
        <p:spPr/>
        <p:txBody>
          <a:bodyPr/>
          <a:lstStyle/>
          <a:p>
            <a:r>
              <a:rPr lang="en-US" dirty="0"/>
              <a:t>This shrinks the </a:t>
            </a:r>
            <a:r>
              <a:rPr lang="en-US" dirty="0" err="1"/>
              <a:t>viewbox</a:t>
            </a:r>
            <a:r>
              <a:rPr lang="en-US" dirty="0"/>
              <a:t> width by 50%</a:t>
            </a:r>
          </a:p>
        </p:txBody>
      </p:sp>
      <p:sp>
        <p:nvSpPr>
          <p:cNvPr id="4" name="Slide Number Placeholder 3">
            <a:extLst>
              <a:ext uri="{FF2B5EF4-FFF2-40B4-BE49-F238E27FC236}">
                <a16:creationId xmlns:a16="http://schemas.microsoft.com/office/drawing/2014/main" id="{EEB10728-F714-5440-02A0-4ECF19BFF3B7}"/>
              </a:ext>
            </a:extLst>
          </p:cNvPr>
          <p:cNvSpPr>
            <a:spLocks noGrp="1"/>
          </p:cNvSpPr>
          <p:nvPr>
            <p:ph type="sldNum" sz="quarter" idx="5"/>
          </p:nvPr>
        </p:nvSpPr>
        <p:spPr/>
        <p:txBody>
          <a:bodyPr/>
          <a:lstStyle/>
          <a:p>
            <a:fld id="{22289C57-55D7-40A4-A101-E74FAC7A092B}" type="slidenum">
              <a:rPr lang="en-US" smtClean="0"/>
              <a:t>27</a:t>
            </a:fld>
            <a:endParaRPr lang="en-US" dirty="0"/>
          </a:p>
        </p:txBody>
      </p:sp>
    </p:spTree>
    <p:extLst>
      <p:ext uri="{BB962C8B-B14F-4D97-AF65-F5344CB8AC3E}">
        <p14:creationId xmlns:p14="http://schemas.microsoft.com/office/powerpoint/2010/main" val="15835954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453AE-F91C-7695-198D-E9BEFDBF19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0DD3F2-8EE6-C26C-4803-390677BA0E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E482DF-8B7F-49A4-0177-FB4970907EB8}"/>
              </a:ext>
            </a:extLst>
          </p:cNvPr>
          <p:cNvSpPr>
            <a:spLocks noGrp="1"/>
          </p:cNvSpPr>
          <p:nvPr>
            <p:ph type="body" idx="1"/>
          </p:nvPr>
        </p:nvSpPr>
        <p:spPr/>
        <p:txBody>
          <a:bodyPr/>
          <a:lstStyle/>
          <a:p>
            <a:r>
              <a:rPr lang="en-US" dirty="0"/>
              <a:t>This illustrates how the changes we’ve seen change the SVG document. Remember both shapes are defined exactly the same way. </a:t>
            </a:r>
          </a:p>
        </p:txBody>
      </p:sp>
      <p:sp>
        <p:nvSpPr>
          <p:cNvPr id="4" name="Slide Number Placeholder 3">
            <a:extLst>
              <a:ext uri="{FF2B5EF4-FFF2-40B4-BE49-F238E27FC236}">
                <a16:creationId xmlns:a16="http://schemas.microsoft.com/office/drawing/2014/main" id="{F65CFC03-A791-4267-EAE2-F169529D8EF6}"/>
              </a:ext>
            </a:extLst>
          </p:cNvPr>
          <p:cNvSpPr>
            <a:spLocks noGrp="1"/>
          </p:cNvSpPr>
          <p:nvPr>
            <p:ph type="sldNum" sz="quarter" idx="5"/>
          </p:nvPr>
        </p:nvSpPr>
        <p:spPr/>
        <p:txBody>
          <a:bodyPr/>
          <a:lstStyle/>
          <a:p>
            <a:fld id="{22289C57-55D7-40A4-A101-E74FAC7A092B}" type="slidenum">
              <a:rPr lang="en-US" smtClean="0"/>
              <a:t>28</a:t>
            </a:fld>
            <a:endParaRPr lang="en-US" dirty="0"/>
          </a:p>
        </p:txBody>
      </p:sp>
    </p:spTree>
    <p:extLst>
      <p:ext uri="{BB962C8B-B14F-4D97-AF65-F5344CB8AC3E}">
        <p14:creationId xmlns:p14="http://schemas.microsoft.com/office/powerpoint/2010/main" val="19680843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small demo showing how adjusting the </a:t>
            </a:r>
            <a:r>
              <a:rPr lang="en-US" dirty="0" err="1"/>
              <a:t>viewbox</a:t>
            </a:r>
            <a:r>
              <a:rPr lang="en-US" dirty="0"/>
              <a:t> works. In this example it can bring off-screen content onto the screen</a:t>
            </a:r>
          </a:p>
        </p:txBody>
      </p:sp>
      <p:sp>
        <p:nvSpPr>
          <p:cNvPr id="4" name="Slide Number Placeholder 3"/>
          <p:cNvSpPr>
            <a:spLocks noGrp="1"/>
          </p:cNvSpPr>
          <p:nvPr>
            <p:ph type="sldNum" sz="quarter" idx="5"/>
          </p:nvPr>
        </p:nvSpPr>
        <p:spPr/>
        <p:txBody>
          <a:bodyPr/>
          <a:lstStyle/>
          <a:p>
            <a:fld id="{22289C57-55D7-40A4-A101-E74FAC7A092B}" type="slidenum">
              <a:rPr lang="en-US" smtClean="0"/>
              <a:t>29</a:t>
            </a:fld>
            <a:endParaRPr lang="en-US" dirty="0"/>
          </a:p>
        </p:txBody>
      </p:sp>
    </p:spTree>
    <p:extLst>
      <p:ext uri="{BB962C8B-B14F-4D97-AF65-F5344CB8AC3E}">
        <p14:creationId xmlns:p14="http://schemas.microsoft.com/office/powerpoint/2010/main" val="18220967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30</a:t>
            </a:fld>
            <a:endParaRPr lang="en-US" dirty="0"/>
          </a:p>
        </p:txBody>
      </p:sp>
    </p:spTree>
    <p:extLst>
      <p:ext uri="{BB962C8B-B14F-4D97-AF65-F5344CB8AC3E}">
        <p14:creationId xmlns:p14="http://schemas.microsoft.com/office/powerpoint/2010/main" val="5754654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31</a:t>
            </a:fld>
            <a:endParaRPr lang="en-US" dirty="0"/>
          </a:p>
        </p:txBody>
      </p:sp>
    </p:spTree>
    <p:extLst>
      <p:ext uri="{BB962C8B-B14F-4D97-AF65-F5344CB8AC3E}">
        <p14:creationId xmlns:p14="http://schemas.microsoft.com/office/powerpoint/2010/main" val="702683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4040438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By far the most important element in the SVG specification is the path element.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Path allows you to draw lines and shapes using vectors defined by a series of commands passed</a:t>
            </a:r>
          </a:p>
          <a:p>
            <a:r>
              <a:rPr lang="en-US" sz="1200" b="0" i="0" u="none" strike="noStrike" kern="1200" baseline="0" dirty="0">
                <a:solidFill>
                  <a:schemeClr val="tx1"/>
                </a:solidFill>
                <a:latin typeface="+mn-lt"/>
                <a:ea typeface="+mn-ea"/>
                <a:cs typeface="+mn-cs"/>
              </a:rPr>
              <a:t>in as an argument to the path element’s d attribute.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One of the biggest roadblocks to early SVG adoption was the lack of a friendly API. Browser support was a bigger issue since you needed the browser to be able to render them, but even with perfect support SVG isn’t the easiest format to work with, using native tools.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path element is likely the toughest element to work with in the entire specification. You don’t really work with paths directly. It requires tools.  The values you might see in a d attribute can be incredibly difficult to read and are complicated.</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How difficult to read? How complicated? The next slide will show the code used to render the S from the SVG logo</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21825226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Without knowing what's going on, that's impossible to parse and even knowing the rules</a:t>
            </a:r>
          </a:p>
          <a:p>
            <a:r>
              <a:rPr lang="en-US" sz="1200" b="0" i="0" u="none" strike="noStrike" kern="1200" baseline="0" dirty="0">
                <a:solidFill>
                  <a:schemeClr val="tx1"/>
                </a:solidFill>
                <a:latin typeface="+mn-lt"/>
                <a:ea typeface="+mn-ea"/>
                <a:cs typeface="+mn-cs"/>
              </a:rPr>
              <a:t>for the d attribute it's difficult to keep track what’s going on here.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There’s a logic there, which is why you can write tools that make SVG magic happen, but a human is going to have hard time keeping track.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Let’s look at a simpler example. </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840986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BDF05-9FD2-A165-C636-8D50E59C7F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9F4B35-CE2D-DBC9-0307-47EBCBB77F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0249FB-F0F3-4670-53B6-B9CB4E0CFC5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1EA2D3F-C7ED-EFC8-EE24-B27A46D09680}"/>
              </a:ext>
            </a:extLst>
          </p:cNvPr>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4081673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C23F69-5AC2-A2F6-6880-6344E017DD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30358B-BC5C-8F46-D21C-5951D04A2C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C73A09-7EF6-69E0-17E2-39C62679E028}"/>
              </a:ext>
            </a:extLst>
          </p:cNvPr>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look at a simpler example so that you can get your head around the syntax. In this</a:t>
            </a:r>
          </a:p>
          <a:p>
            <a:r>
              <a:rPr lang="en-US" sz="1200" b="0" i="0" u="none" strike="noStrike" kern="1200" baseline="0" dirty="0">
                <a:solidFill>
                  <a:schemeClr val="tx1"/>
                </a:solidFill>
                <a:latin typeface="+mn-lt"/>
                <a:ea typeface="+mn-ea"/>
                <a:cs typeface="+mn-cs"/>
              </a:rPr>
              <a:t>document, we’re creating a simple half circle. The three instructions are read as follows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 Path Breakdown</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M 100 200</a:t>
            </a:r>
          </a:p>
          <a:p>
            <a:r>
              <a:rPr lang="en-US" sz="1200" b="0" i="0" u="none" strike="noStrike" kern="1200" baseline="0" dirty="0">
                <a:solidFill>
                  <a:schemeClr val="tx1"/>
                </a:solidFill>
                <a:latin typeface="+mn-lt"/>
                <a:ea typeface="+mn-ea"/>
                <a:cs typeface="+mn-cs"/>
              </a:rPr>
              <a:t>Move to (100, 200): The path starts at the point (100, 200). This sets the starting position for the drawing.</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 100 50, 300 50, 300 200</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Cubic </a:t>
            </a:r>
            <a:r>
              <a:rPr lang="en-US" sz="1200" b="0" i="0" u="none" strike="noStrike" kern="1200" baseline="0" dirty="0" err="1">
                <a:solidFill>
                  <a:schemeClr val="tx1"/>
                </a:solidFill>
                <a:latin typeface="+mn-lt"/>
                <a:ea typeface="+mn-ea"/>
                <a:cs typeface="+mn-cs"/>
              </a:rPr>
              <a:t>Bézier</a:t>
            </a:r>
            <a:r>
              <a:rPr lang="en-US" sz="1200" b="0" i="0" u="none" strike="noStrike" kern="1200" baseline="0" dirty="0">
                <a:solidFill>
                  <a:schemeClr val="tx1"/>
                </a:solidFill>
                <a:latin typeface="+mn-lt"/>
                <a:ea typeface="+mn-ea"/>
                <a:cs typeface="+mn-cs"/>
              </a:rPr>
              <a:t> Curve: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curve starts at (100, 200).The first control point is at (100, 50).The second control point is at (300, 50).The curve ends at (300, 200).This creates a smooth, arching curve from the left to the right, passing above the starting and ending points.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Z Close Path: Draws a straight line from the current point (300, 200) back to the starting point (100, 200), closing the shape.</a:t>
            </a:r>
            <a:endParaRPr lang="en-US" dirty="0"/>
          </a:p>
        </p:txBody>
      </p:sp>
      <p:sp>
        <p:nvSpPr>
          <p:cNvPr id="4" name="Slide Number Placeholder 3">
            <a:extLst>
              <a:ext uri="{FF2B5EF4-FFF2-40B4-BE49-F238E27FC236}">
                <a16:creationId xmlns:a16="http://schemas.microsoft.com/office/drawing/2014/main" id="{0CA50CCE-777C-2DFC-A1FB-5200F7594E5B}"/>
              </a:ext>
            </a:extLst>
          </p:cNvPr>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2818924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083F4-C379-9EBC-1BB4-DF53F121AA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D0D364-BC66-A61C-52EF-0607488053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65A16B-19B9-B65C-3452-3E6DC3C7E8B8}"/>
              </a:ext>
            </a:extLst>
          </p:cNvPr>
          <p:cNvSpPr>
            <a:spLocks noGrp="1"/>
          </p:cNvSpPr>
          <p:nvPr>
            <p:ph type="body" idx="1"/>
          </p:nvPr>
        </p:nvSpPr>
        <p:spPr/>
        <p:txBody>
          <a:bodyPr/>
          <a:lstStyle/>
          <a:p>
            <a:r>
              <a:rPr lang="en-US" dirty="0"/>
              <a:t>This is what the previous instructions draw</a:t>
            </a:r>
          </a:p>
        </p:txBody>
      </p:sp>
      <p:sp>
        <p:nvSpPr>
          <p:cNvPr id="4" name="Slide Number Placeholder 3">
            <a:extLst>
              <a:ext uri="{FF2B5EF4-FFF2-40B4-BE49-F238E27FC236}">
                <a16:creationId xmlns:a16="http://schemas.microsoft.com/office/drawing/2014/main" id="{92888112-32D3-8EB0-9F2B-D4794F3E8A25}"/>
              </a:ext>
            </a:extLst>
          </p:cNvPr>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2266712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20661440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endParaRPr lang="en-US" dirty="0"/>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a:t>Click icon to add table</a:t>
            </a:r>
            <a:endParaRPr lang="en-US" dirty="0"/>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65"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1.emf"/></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27.emf"/></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8.png"/><Relationship Id="rId4"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hyperlink" Target="https://htmlcssjavascript.com/" TargetMode="External"/><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hyperlink" Target="https://github.com/roblarsen/introduction-to-svg" TargetMode="External"/><Relationship Id="rId5" Type="http://schemas.openxmlformats.org/officeDocument/2006/relationships/hyperlink" Target="https://www.linkedin.com/in/robreact/" TargetMode="External"/><Relationship Id="rId4" Type="http://schemas.openxmlformats.org/officeDocument/2006/relationships/hyperlink" Target="https://github.com/roblarsen"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991350" y="487680"/>
            <a:ext cx="4179570" cy="3376691"/>
          </a:xfrm>
        </p:spPr>
        <p:txBody>
          <a:bodyPr anchor="b">
            <a:normAutofit/>
          </a:bodyPr>
          <a:lstStyle/>
          <a:p>
            <a:r>
              <a:rPr lang="en-US" dirty="0"/>
              <a:t>Intro to SVG Part 3:</a:t>
            </a:r>
            <a:br>
              <a:rPr lang="en-US" dirty="0"/>
            </a:br>
            <a:r>
              <a:rPr lang="en-US" dirty="0"/>
              <a:t>Introducing paths</a:t>
            </a:r>
          </a:p>
        </p:txBody>
      </p:sp>
      <p:pic>
        <p:nvPicPr>
          <p:cNvPr id="4" name="Picture 3" descr="Close up of ruler">
            <a:extLst>
              <a:ext uri="{FF2B5EF4-FFF2-40B4-BE49-F238E27FC236}">
                <a16:creationId xmlns:a16="http://schemas.microsoft.com/office/drawing/2014/main" id="{AF5EE2C7-C81C-9125-B7F7-43134197EB5F}"/>
              </a:ext>
            </a:extLst>
          </p:cNvPr>
          <p:cNvPicPr>
            <a:picLocks noChangeAspect="1"/>
          </p:cNvPicPr>
          <p:nvPr/>
        </p:nvPicPr>
        <p:blipFill>
          <a:blip r:embed="rId3"/>
          <a:srcRect l="15369" r="20758"/>
          <a:stretch>
            <a:fillRect/>
          </a:stretch>
        </p:blipFill>
        <p:spPr>
          <a:xfrm>
            <a:off x="20" y="-5080"/>
            <a:ext cx="657627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a:noFill/>
        </p:spPr>
      </p:pic>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2F9AE-5AA0-AAD6-415F-CED2E7719E54}"/>
              </a:ext>
            </a:extLst>
          </p:cNvPr>
          <p:cNvSpPr>
            <a:spLocks noGrp="1"/>
          </p:cNvSpPr>
          <p:nvPr>
            <p:ph type="title"/>
          </p:nvPr>
        </p:nvSpPr>
        <p:spPr>
          <a:xfrm>
            <a:off x="1322318" y="268361"/>
            <a:ext cx="7288282" cy="787554"/>
          </a:xfrm>
        </p:spPr>
        <p:txBody>
          <a:bodyPr/>
          <a:lstStyle/>
          <a:p>
            <a:r>
              <a:rPr lang="en-US" dirty="0"/>
              <a:t>Bezier curves</a:t>
            </a:r>
          </a:p>
        </p:txBody>
      </p:sp>
      <p:sp>
        <p:nvSpPr>
          <p:cNvPr id="3" name="Content Placeholder 2">
            <a:extLst>
              <a:ext uri="{FF2B5EF4-FFF2-40B4-BE49-F238E27FC236}">
                <a16:creationId xmlns:a16="http://schemas.microsoft.com/office/drawing/2014/main" id="{61416E14-AD50-0ED3-D252-391DD59DAD01}"/>
              </a:ext>
            </a:extLst>
          </p:cNvPr>
          <p:cNvSpPr>
            <a:spLocks noGrp="1"/>
          </p:cNvSpPr>
          <p:nvPr>
            <p:ph sz="half" idx="2"/>
          </p:nvPr>
        </p:nvSpPr>
        <p:spPr>
          <a:xfrm>
            <a:off x="1322388" y="1382486"/>
            <a:ext cx="7288212" cy="4787643"/>
          </a:xfrm>
        </p:spPr>
        <p:txBody>
          <a:bodyPr>
            <a:normAutofit/>
          </a:bodyPr>
          <a:lstStyle/>
          <a:p>
            <a:r>
              <a:rPr lang="en-US" b="0" dirty="0"/>
              <a:t>In SVG, a </a:t>
            </a:r>
            <a:r>
              <a:rPr lang="en-US" b="0" dirty="0" err="1"/>
              <a:t>Bézier</a:t>
            </a:r>
            <a:r>
              <a:rPr lang="en-US" b="0" dirty="0"/>
              <a:t> curve is a smooth, curved line defined by a set of points. These points are not all on the curve itself; some act as "control points" that influence its shape.</a:t>
            </a:r>
          </a:p>
          <a:p>
            <a:r>
              <a:rPr lang="en-US" dirty="0"/>
              <a:t>Types of Points</a:t>
            </a:r>
          </a:p>
          <a:p>
            <a:r>
              <a:rPr lang="en-US" b="0" dirty="0"/>
              <a:t>There are two main types of points used to define a </a:t>
            </a:r>
            <a:r>
              <a:rPr lang="en-US" b="0" dirty="0" err="1"/>
              <a:t>Bézier</a:t>
            </a:r>
            <a:r>
              <a:rPr lang="en-US" b="0" dirty="0"/>
              <a:t> curve:</a:t>
            </a:r>
          </a:p>
          <a:p>
            <a:r>
              <a:rPr lang="en-US" dirty="0"/>
              <a:t>Anchor Points: </a:t>
            </a:r>
            <a:r>
              <a:rPr lang="en-US" b="0" dirty="0"/>
              <a:t>These are the start and end points of the curve. The curve will always pass directly through these points.</a:t>
            </a:r>
          </a:p>
          <a:p>
            <a:r>
              <a:rPr lang="en-US" dirty="0"/>
              <a:t>Control Points: </a:t>
            </a:r>
            <a:r>
              <a:rPr lang="en-US" b="0" dirty="0"/>
              <a:t>These are points that are not on the curve itself. They act like magnets, pulling the curve towards them and defining its shape, direction, and steepness. Think of them as handles you can pull to bend the line.</a:t>
            </a:r>
          </a:p>
        </p:txBody>
      </p:sp>
      <p:sp>
        <p:nvSpPr>
          <p:cNvPr id="4" name="Slide Number Placeholder 3">
            <a:extLst>
              <a:ext uri="{FF2B5EF4-FFF2-40B4-BE49-F238E27FC236}">
                <a16:creationId xmlns:a16="http://schemas.microsoft.com/office/drawing/2014/main" id="{5588BC4C-D5DE-1145-B317-3691CEBC0522}"/>
              </a:ext>
            </a:extLst>
          </p:cNvPr>
          <p:cNvSpPr>
            <a:spLocks noGrp="1"/>
          </p:cNvSpPr>
          <p:nvPr>
            <p:ph type="sldNum" sz="quarter" idx="12"/>
          </p:nvPr>
        </p:nvSpPr>
        <p:spPr/>
        <p:txBody>
          <a:bodyPr/>
          <a:lstStyle/>
          <a:p>
            <a:fld id="{A49DFD55-3C28-40EF-9E31-A92D2E4017FF}" type="slidenum">
              <a:rPr lang="en-US" smtClean="0"/>
              <a:pPr/>
              <a:t>10</a:t>
            </a:fld>
            <a:endParaRPr lang="en-US" dirty="0"/>
          </a:p>
        </p:txBody>
      </p:sp>
    </p:spTree>
    <p:extLst>
      <p:ext uri="{BB962C8B-B14F-4D97-AF65-F5344CB8AC3E}">
        <p14:creationId xmlns:p14="http://schemas.microsoft.com/office/powerpoint/2010/main" val="3216215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DC513-4D8D-02E8-182D-10FB0E4B69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988D88-DD80-12CB-0269-459658E7218D}"/>
              </a:ext>
            </a:extLst>
          </p:cNvPr>
          <p:cNvSpPr>
            <a:spLocks noGrp="1"/>
          </p:cNvSpPr>
          <p:nvPr>
            <p:ph type="title"/>
          </p:nvPr>
        </p:nvSpPr>
        <p:spPr>
          <a:xfrm>
            <a:off x="1322318" y="268361"/>
            <a:ext cx="7288282" cy="787554"/>
          </a:xfrm>
        </p:spPr>
        <p:txBody>
          <a:bodyPr/>
          <a:lstStyle/>
          <a:p>
            <a:r>
              <a:rPr lang="en-US" dirty="0"/>
              <a:t>Bezier curves</a:t>
            </a:r>
          </a:p>
        </p:txBody>
      </p:sp>
      <p:sp>
        <p:nvSpPr>
          <p:cNvPr id="3" name="Content Placeholder 2">
            <a:extLst>
              <a:ext uri="{FF2B5EF4-FFF2-40B4-BE49-F238E27FC236}">
                <a16:creationId xmlns:a16="http://schemas.microsoft.com/office/drawing/2014/main" id="{19D8C903-7BA1-4F80-A2C4-14ADA8C57936}"/>
              </a:ext>
            </a:extLst>
          </p:cNvPr>
          <p:cNvSpPr>
            <a:spLocks noGrp="1"/>
          </p:cNvSpPr>
          <p:nvPr>
            <p:ph sz="half" idx="2"/>
          </p:nvPr>
        </p:nvSpPr>
        <p:spPr>
          <a:xfrm>
            <a:off x="1322388" y="1382486"/>
            <a:ext cx="7288212" cy="4787643"/>
          </a:xfrm>
        </p:spPr>
        <p:txBody>
          <a:bodyPr>
            <a:normAutofit/>
          </a:bodyPr>
          <a:lstStyle/>
          <a:p>
            <a:r>
              <a:rPr lang="en-US" dirty="0"/>
              <a:t>How Control Points Work</a:t>
            </a:r>
          </a:p>
          <a:p>
            <a:r>
              <a:rPr lang="en-US" b="0" dirty="0"/>
              <a:t>The position of the control points determines the curve's tangent (the direction of the line as it leaves an anchor point) and its magnitude (how far the curve bends).</a:t>
            </a:r>
          </a:p>
          <a:p>
            <a:r>
              <a:rPr lang="en-US" b="0" dirty="0"/>
              <a:t>The line between an anchor point and its corresponding control point sets the initial direction of the curve.</a:t>
            </a:r>
          </a:p>
          <a:p>
            <a:r>
              <a:rPr lang="en-US" b="0" dirty="0"/>
              <a:t>The distance of the control point from the anchor point determines how much the curve bends. A control point further away creates a more pronounced, steeper curve.</a:t>
            </a:r>
          </a:p>
        </p:txBody>
      </p:sp>
      <p:sp>
        <p:nvSpPr>
          <p:cNvPr id="4" name="Slide Number Placeholder 3">
            <a:extLst>
              <a:ext uri="{FF2B5EF4-FFF2-40B4-BE49-F238E27FC236}">
                <a16:creationId xmlns:a16="http://schemas.microsoft.com/office/drawing/2014/main" id="{9B20200C-8E44-756C-27BB-617BAB4DD93E}"/>
              </a:ext>
            </a:extLst>
          </p:cNvPr>
          <p:cNvSpPr>
            <a:spLocks noGrp="1"/>
          </p:cNvSpPr>
          <p:nvPr>
            <p:ph type="sldNum" sz="quarter" idx="12"/>
          </p:nvPr>
        </p:nvSpPr>
        <p:spPr/>
        <p:txBody>
          <a:bodyPr/>
          <a:lstStyle/>
          <a:p>
            <a:fld id="{A49DFD55-3C28-40EF-9E31-A92D2E4017FF}" type="slidenum">
              <a:rPr lang="en-US" smtClean="0"/>
              <a:pPr/>
              <a:t>11</a:t>
            </a:fld>
            <a:endParaRPr lang="en-US" dirty="0"/>
          </a:p>
        </p:txBody>
      </p:sp>
    </p:spTree>
    <p:extLst>
      <p:ext uri="{BB962C8B-B14F-4D97-AF65-F5344CB8AC3E}">
        <p14:creationId xmlns:p14="http://schemas.microsoft.com/office/powerpoint/2010/main" val="3647978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6F345-100C-88C0-4712-AC44E97B2C5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A45FBF8-916D-F881-B13C-98C39750DF85}"/>
              </a:ext>
            </a:extLst>
          </p:cNvPr>
          <p:cNvSpPr>
            <a:spLocks noGrp="1"/>
          </p:cNvSpPr>
          <p:nvPr>
            <p:ph type="title"/>
          </p:nvPr>
        </p:nvSpPr>
        <p:spPr>
          <a:xfrm>
            <a:off x="1322318" y="268360"/>
            <a:ext cx="7288282" cy="2121177"/>
          </a:xfrm>
        </p:spPr>
        <p:txBody>
          <a:bodyPr anchor="b">
            <a:normAutofit/>
          </a:bodyPr>
          <a:lstStyle/>
          <a:p>
            <a:r>
              <a:rPr lang="en-US" dirty="0"/>
              <a:t>Control points</a:t>
            </a:r>
          </a:p>
        </p:txBody>
      </p:sp>
      <p:pic>
        <p:nvPicPr>
          <p:cNvPr id="2" name="control-points">
            <a:hlinkClick r:id="" action="ppaction://media"/>
            <a:extLst>
              <a:ext uri="{FF2B5EF4-FFF2-40B4-BE49-F238E27FC236}">
                <a16:creationId xmlns:a16="http://schemas.microsoft.com/office/drawing/2014/main" id="{84537290-D046-A6CF-6D2F-4F86B2FA9E7D}"/>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5"/>
          <a:stretch>
            <a:fillRect/>
          </a:stretch>
        </p:blipFill>
        <p:spPr>
          <a:xfrm>
            <a:off x="1322318" y="2705928"/>
            <a:ext cx="5799237" cy="3407051"/>
          </a:xfrm>
          <a:noFill/>
        </p:spPr>
      </p:pic>
      <p:sp>
        <p:nvSpPr>
          <p:cNvPr id="5" name="Slide Number Placeholder 4">
            <a:extLst>
              <a:ext uri="{FF2B5EF4-FFF2-40B4-BE49-F238E27FC236}">
                <a16:creationId xmlns:a16="http://schemas.microsoft.com/office/drawing/2014/main" id="{A3AFF502-D6E9-0CD5-27E2-8F3E3DA8BEBF}"/>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12</a:t>
            </a:fld>
            <a:endParaRPr lang="en-US"/>
          </a:p>
        </p:txBody>
      </p:sp>
      <p:sp>
        <p:nvSpPr>
          <p:cNvPr id="7" name="TextBox 6">
            <a:extLst>
              <a:ext uri="{FF2B5EF4-FFF2-40B4-BE49-F238E27FC236}">
                <a16:creationId xmlns:a16="http://schemas.microsoft.com/office/drawing/2014/main" id="{D40275F7-DFB4-E5DC-BEDF-6ECF23F5845D}"/>
              </a:ext>
            </a:extLst>
          </p:cNvPr>
          <p:cNvSpPr txBox="1"/>
          <p:nvPr/>
        </p:nvSpPr>
        <p:spPr>
          <a:xfrm>
            <a:off x="1322388" y="2763078"/>
            <a:ext cx="7256347" cy="3407051"/>
          </a:xfrm>
          <a:prstGeom prst="rect">
            <a:avLst/>
          </a:prstGeom>
        </p:spPr>
        <p:txBody>
          <a:bodyPr vert="horz" lIns="91440" tIns="45720" rIns="91440" bIns="45720" rtlCol="0">
            <a:normAutofit/>
          </a:bodyPr>
          <a:lstStyle/>
          <a:p>
            <a:pPr>
              <a:spcBef>
                <a:spcPts val="1000"/>
              </a:spcBef>
            </a:pPr>
            <a:endParaRPr lang="en-US" b="1" kern="1200" spc="50" baseline="0" dirty="0"/>
          </a:p>
        </p:txBody>
      </p:sp>
    </p:spTree>
    <p:extLst>
      <p:ext uri="{BB962C8B-B14F-4D97-AF65-F5344CB8AC3E}">
        <p14:creationId xmlns:p14="http://schemas.microsoft.com/office/powerpoint/2010/main" val="18631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8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46D08-D01C-251B-DB14-0EB60EC221B0}"/>
              </a:ext>
            </a:extLst>
          </p:cNvPr>
          <p:cNvSpPr>
            <a:spLocks noGrp="1"/>
          </p:cNvSpPr>
          <p:nvPr>
            <p:ph type="ctrTitle"/>
          </p:nvPr>
        </p:nvSpPr>
        <p:spPr/>
        <p:txBody>
          <a:bodyPr/>
          <a:lstStyle/>
          <a:p>
            <a:r>
              <a:rPr lang="en-US" dirty="0"/>
              <a:t>The path API</a:t>
            </a:r>
          </a:p>
        </p:txBody>
      </p:sp>
    </p:spTree>
    <p:extLst>
      <p:ext uri="{BB962C8B-B14F-4D97-AF65-F5344CB8AC3E}">
        <p14:creationId xmlns:p14="http://schemas.microsoft.com/office/powerpoint/2010/main" val="2880039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FF55A-426C-7EBF-8FD5-6129514A17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E65E77-9A01-5A00-DCF4-C2555540CB0E}"/>
              </a:ext>
            </a:extLst>
          </p:cNvPr>
          <p:cNvSpPr>
            <a:spLocks noGrp="1"/>
          </p:cNvSpPr>
          <p:nvPr>
            <p:ph type="title"/>
          </p:nvPr>
        </p:nvSpPr>
        <p:spPr>
          <a:xfrm>
            <a:off x="1322318" y="268361"/>
            <a:ext cx="7288282" cy="787554"/>
          </a:xfrm>
        </p:spPr>
        <p:txBody>
          <a:bodyPr/>
          <a:lstStyle/>
          <a:p>
            <a:r>
              <a:rPr lang="en-US" dirty="0"/>
              <a:t>Command instructions</a:t>
            </a:r>
          </a:p>
        </p:txBody>
      </p:sp>
      <p:sp>
        <p:nvSpPr>
          <p:cNvPr id="3" name="Content Placeholder 2">
            <a:extLst>
              <a:ext uri="{FF2B5EF4-FFF2-40B4-BE49-F238E27FC236}">
                <a16:creationId xmlns:a16="http://schemas.microsoft.com/office/drawing/2014/main" id="{7D10620A-DF9C-399F-6343-C99D2EB06C16}"/>
              </a:ext>
            </a:extLst>
          </p:cNvPr>
          <p:cNvSpPr>
            <a:spLocks noGrp="1"/>
          </p:cNvSpPr>
          <p:nvPr>
            <p:ph sz="half" idx="2"/>
          </p:nvPr>
        </p:nvSpPr>
        <p:spPr>
          <a:xfrm>
            <a:off x="1322388" y="1382486"/>
            <a:ext cx="7288212" cy="4787643"/>
          </a:xfrm>
        </p:spPr>
        <p:txBody>
          <a:bodyPr>
            <a:normAutofit/>
          </a:bodyPr>
          <a:lstStyle/>
          <a:p>
            <a:r>
              <a:rPr lang="en-US" b="0" dirty="0"/>
              <a:t>A key concept to remember is that each command comes in two forms:</a:t>
            </a:r>
          </a:p>
          <a:p>
            <a:r>
              <a:rPr lang="en-US" dirty="0"/>
              <a:t>Uppercase</a:t>
            </a:r>
            <a:r>
              <a:rPr lang="en-US" b="0" dirty="0"/>
              <a:t> (e.g., L): Uses absolute coordinates, meaning the points are positioned relative to the SVG canvas's origin (0, 0).</a:t>
            </a:r>
          </a:p>
          <a:p>
            <a:r>
              <a:rPr lang="en-US" dirty="0"/>
              <a:t>Lowercase</a:t>
            </a:r>
            <a:r>
              <a:rPr lang="en-US" b="0" dirty="0"/>
              <a:t> (e.g., l): Uses relative coordinates, meaning the points are positioned relative to the </a:t>
            </a:r>
            <a:r>
              <a:rPr lang="en-US" b="0" i="1" dirty="0"/>
              <a:t>previous point</a:t>
            </a:r>
            <a:r>
              <a:rPr lang="en-US" b="0" dirty="0"/>
              <a:t> in the path.</a:t>
            </a:r>
          </a:p>
          <a:p>
            <a:br>
              <a:rPr lang="en-US" b="0" dirty="0"/>
            </a:br>
            <a:endParaRPr lang="en-US" b="0" dirty="0"/>
          </a:p>
        </p:txBody>
      </p:sp>
      <p:sp>
        <p:nvSpPr>
          <p:cNvPr id="4" name="Slide Number Placeholder 3">
            <a:extLst>
              <a:ext uri="{FF2B5EF4-FFF2-40B4-BE49-F238E27FC236}">
                <a16:creationId xmlns:a16="http://schemas.microsoft.com/office/drawing/2014/main" id="{266055AC-3305-B2E3-C1AE-C9783CC74DC1}"/>
              </a:ext>
            </a:extLst>
          </p:cNvPr>
          <p:cNvSpPr>
            <a:spLocks noGrp="1"/>
          </p:cNvSpPr>
          <p:nvPr>
            <p:ph type="sldNum" sz="quarter" idx="12"/>
          </p:nvPr>
        </p:nvSpPr>
        <p:spPr/>
        <p:txBody>
          <a:bodyPr/>
          <a:lstStyle/>
          <a:p>
            <a:fld id="{A49DFD55-3C28-40EF-9E31-A92D2E4017FF}" type="slidenum">
              <a:rPr lang="en-US" smtClean="0"/>
              <a:pPr/>
              <a:t>14</a:t>
            </a:fld>
            <a:endParaRPr lang="en-US" dirty="0"/>
          </a:p>
        </p:txBody>
      </p:sp>
    </p:spTree>
    <p:extLst>
      <p:ext uri="{BB962C8B-B14F-4D97-AF65-F5344CB8AC3E}">
        <p14:creationId xmlns:p14="http://schemas.microsoft.com/office/powerpoint/2010/main" val="1517275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F3C5C-4F8A-D915-E538-15FD37D107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B4739E-0E8F-0AD0-24A7-7AC5A27E2605}"/>
              </a:ext>
            </a:extLst>
          </p:cNvPr>
          <p:cNvSpPr>
            <a:spLocks noGrp="1"/>
          </p:cNvSpPr>
          <p:nvPr>
            <p:ph type="title"/>
          </p:nvPr>
        </p:nvSpPr>
        <p:spPr>
          <a:xfrm>
            <a:off x="1322318" y="268361"/>
            <a:ext cx="7288282" cy="787554"/>
          </a:xfrm>
        </p:spPr>
        <p:txBody>
          <a:bodyPr/>
          <a:lstStyle/>
          <a:p>
            <a:r>
              <a:rPr lang="en-US" dirty="0"/>
              <a:t>Command instructions - MOVETO</a:t>
            </a:r>
          </a:p>
        </p:txBody>
      </p:sp>
      <p:sp>
        <p:nvSpPr>
          <p:cNvPr id="3" name="Content Placeholder 2">
            <a:extLst>
              <a:ext uri="{FF2B5EF4-FFF2-40B4-BE49-F238E27FC236}">
                <a16:creationId xmlns:a16="http://schemas.microsoft.com/office/drawing/2014/main" id="{0D7246EC-7612-50F9-C8E4-C1DD952927F0}"/>
              </a:ext>
            </a:extLst>
          </p:cNvPr>
          <p:cNvSpPr>
            <a:spLocks noGrp="1"/>
          </p:cNvSpPr>
          <p:nvPr>
            <p:ph sz="half" idx="2"/>
          </p:nvPr>
        </p:nvSpPr>
        <p:spPr>
          <a:xfrm>
            <a:off x="1322388" y="1382486"/>
            <a:ext cx="7288212" cy="4787643"/>
          </a:xfrm>
        </p:spPr>
        <p:txBody>
          <a:bodyPr>
            <a:normAutofit/>
          </a:bodyPr>
          <a:lstStyle/>
          <a:p>
            <a:r>
              <a:rPr lang="en-US" b="0" dirty="0"/>
              <a:t>This command moves the "pen" to a new location without drawing a line. It's used to start a new </a:t>
            </a:r>
            <a:r>
              <a:rPr lang="en-US" b="0" dirty="0" err="1"/>
              <a:t>subpath</a:t>
            </a:r>
            <a:r>
              <a:rPr lang="en-US" b="0" dirty="0"/>
              <a:t>.</a:t>
            </a:r>
          </a:p>
          <a:p>
            <a:pPr lvl="1"/>
            <a:r>
              <a:rPr lang="en-US" b="1" dirty="0"/>
              <a:t>M</a:t>
            </a:r>
            <a:r>
              <a:rPr lang="en-US" dirty="0"/>
              <a:t> (Absolute): Move to the coordinate (x, y).</a:t>
            </a:r>
          </a:p>
          <a:p>
            <a:pPr lvl="1"/>
            <a:r>
              <a:rPr lang="en-US" b="1" dirty="0"/>
              <a:t>m</a:t>
            </a:r>
            <a:r>
              <a:rPr lang="en-US" dirty="0"/>
              <a:t> (Relative): Move by dx horizontally and </a:t>
            </a:r>
            <a:r>
              <a:rPr lang="en-US" dirty="0" err="1"/>
              <a:t>dy</a:t>
            </a:r>
            <a:r>
              <a:rPr lang="en-US" dirty="0"/>
              <a:t> vertically from the current position.</a:t>
            </a:r>
          </a:p>
          <a:p>
            <a:br>
              <a:rPr lang="en-US" b="0" dirty="0"/>
            </a:br>
            <a:endParaRPr lang="en-US" b="0" dirty="0"/>
          </a:p>
        </p:txBody>
      </p:sp>
      <p:sp>
        <p:nvSpPr>
          <p:cNvPr id="4" name="Slide Number Placeholder 3">
            <a:extLst>
              <a:ext uri="{FF2B5EF4-FFF2-40B4-BE49-F238E27FC236}">
                <a16:creationId xmlns:a16="http://schemas.microsoft.com/office/drawing/2014/main" id="{EB14AA2C-B554-C99A-9E73-7D63367262FC}"/>
              </a:ext>
            </a:extLst>
          </p:cNvPr>
          <p:cNvSpPr>
            <a:spLocks noGrp="1"/>
          </p:cNvSpPr>
          <p:nvPr>
            <p:ph type="sldNum" sz="quarter" idx="12"/>
          </p:nvPr>
        </p:nvSpPr>
        <p:spPr/>
        <p:txBody>
          <a:bodyPr/>
          <a:lstStyle/>
          <a:p>
            <a:fld id="{A49DFD55-3C28-40EF-9E31-A92D2E4017FF}" type="slidenum">
              <a:rPr lang="en-US" smtClean="0"/>
              <a:pPr/>
              <a:t>15</a:t>
            </a:fld>
            <a:endParaRPr lang="en-US" dirty="0"/>
          </a:p>
        </p:txBody>
      </p:sp>
    </p:spTree>
    <p:extLst>
      <p:ext uri="{BB962C8B-B14F-4D97-AF65-F5344CB8AC3E}">
        <p14:creationId xmlns:p14="http://schemas.microsoft.com/office/powerpoint/2010/main" val="742674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B0D6F-2F63-9190-0094-27A8C21410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478975-9AC8-C668-BC03-D9ED9E242D9B}"/>
              </a:ext>
            </a:extLst>
          </p:cNvPr>
          <p:cNvSpPr>
            <a:spLocks noGrp="1"/>
          </p:cNvSpPr>
          <p:nvPr>
            <p:ph type="title"/>
          </p:nvPr>
        </p:nvSpPr>
        <p:spPr>
          <a:xfrm>
            <a:off x="1322318" y="268361"/>
            <a:ext cx="7288282" cy="787554"/>
          </a:xfrm>
        </p:spPr>
        <p:txBody>
          <a:bodyPr/>
          <a:lstStyle/>
          <a:p>
            <a:r>
              <a:rPr lang="en-US" dirty="0"/>
              <a:t>Command instructions - LINETO</a:t>
            </a:r>
          </a:p>
        </p:txBody>
      </p:sp>
      <p:sp>
        <p:nvSpPr>
          <p:cNvPr id="3" name="Content Placeholder 2">
            <a:extLst>
              <a:ext uri="{FF2B5EF4-FFF2-40B4-BE49-F238E27FC236}">
                <a16:creationId xmlns:a16="http://schemas.microsoft.com/office/drawing/2014/main" id="{4C6E6092-923A-948F-0618-66BE68226D54}"/>
              </a:ext>
            </a:extLst>
          </p:cNvPr>
          <p:cNvSpPr>
            <a:spLocks noGrp="1"/>
          </p:cNvSpPr>
          <p:nvPr>
            <p:ph sz="half" idx="2"/>
          </p:nvPr>
        </p:nvSpPr>
        <p:spPr>
          <a:xfrm>
            <a:off x="1322388" y="1382486"/>
            <a:ext cx="7288212" cy="4787643"/>
          </a:xfrm>
        </p:spPr>
        <p:txBody>
          <a:bodyPr>
            <a:normAutofit fontScale="92500" lnSpcReduction="20000"/>
          </a:bodyPr>
          <a:lstStyle/>
          <a:p>
            <a:br>
              <a:rPr lang="en-US" dirty="0"/>
            </a:br>
            <a:r>
              <a:rPr lang="en-US" b="0" dirty="0"/>
              <a:t>These commands draw straight lines from the current position to a new position.</a:t>
            </a:r>
          </a:p>
          <a:p>
            <a:r>
              <a:rPr lang="en-US" dirty="0"/>
              <a:t>L(</a:t>
            </a:r>
            <a:r>
              <a:rPr lang="en-US" dirty="0" err="1"/>
              <a:t>ineTo</a:t>
            </a:r>
            <a:r>
              <a:rPr lang="en-US" dirty="0"/>
              <a:t>)</a:t>
            </a:r>
          </a:p>
          <a:p>
            <a:pPr lvl="1"/>
            <a:r>
              <a:rPr lang="en-US" b="1" dirty="0"/>
              <a:t>L</a:t>
            </a:r>
            <a:r>
              <a:rPr lang="en-US" dirty="0"/>
              <a:t> (Absolute): Draw a line to the coordinate (x, y).</a:t>
            </a:r>
          </a:p>
          <a:p>
            <a:pPr lvl="1"/>
            <a:r>
              <a:rPr lang="en-US" b="1" dirty="0"/>
              <a:t>l</a:t>
            </a:r>
            <a:r>
              <a:rPr lang="en-US" dirty="0"/>
              <a:t> (Relative): Draw a line from the current point to a point dx and </a:t>
            </a:r>
            <a:r>
              <a:rPr lang="en-US" dirty="0" err="1"/>
              <a:t>dy</a:t>
            </a:r>
            <a:r>
              <a:rPr lang="en-US" dirty="0"/>
              <a:t> away.</a:t>
            </a:r>
          </a:p>
          <a:p>
            <a:r>
              <a:rPr lang="en-US" dirty="0"/>
              <a:t>H(</a:t>
            </a:r>
            <a:r>
              <a:rPr lang="en-US" dirty="0" err="1"/>
              <a:t>orizontal</a:t>
            </a:r>
            <a:r>
              <a:rPr lang="en-US" dirty="0"/>
              <a:t> </a:t>
            </a:r>
            <a:r>
              <a:rPr lang="en-US" dirty="0" err="1"/>
              <a:t>Lineto</a:t>
            </a:r>
            <a:r>
              <a:rPr lang="en-US" dirty="0"/>
              <a:t>)</a:t>
            </a:r>
          </a:p>
          <a:p>
            <a:pPr lvl="1"/>
            <a:r>
              <a:rPr lang="en-US" b="1" dirty="0"/>
              <a:t>H</a:t>
            </a:r>
            <a:r>
              <a:rPr lang="en-US" dirty="0"/>
              <a:t> (Absolute): Draw a horizontal line to the x-coordinate x.</a:t>
            </a:r>
          </a:p>
          <a:p>
            <a:pPr lvl="1"/>
            <a:r>
              <a:rPr lang="en-US" b="1" dirty="0"/>
              <a:t>h</a:t>
            </a:r>
            <a:r>
              <a:rPr lang="en-US" dirty="0"/>
              <a:t> (Relative): Draw a horizontal line dx long.</a:t>
            </a:r>
          </a:p>
          <a:p>
            <a:r>
              <a:rPr lang="en-US" dirty="0"/>
              <a:t>V(</a:t>
            </a:r>
            <a:r>
              <a:rPr lang="en-US" dirty="0" err="1"/>
              <a:t>ertical</a:t>
            </a:r>
            <a:r>
              <a:rPr lang="en-US" dirty="0"/>
              <a:t> </a:t>
            </a:r>
            <a:r>
              <a:rPr lang="en-US" dirty="0" err="1"/>
              <a:t>Lineto</a:t>
            </a:r>
            <a:r>
              <a:rPr lang="en-US" dirty="0"/>
              <a:t>)</a:t>
            </a:r>
          </a:p>
          <a:p>
            <a:pPr lvl="1"/>
            <a:r>
              <a:rPr lang="en-US" b="1" dirty="0"/>
              <a:t>V</a:t>
            </a:r>
            <a:r>
              <a:rPr lang="en-US" dirty="0"/>
              <a:t> (Absolute): Draw a vertical line to the y-coordinate y.</a:t>
            </a:r>
          </a:p>
          <a:p>
            <a:pPr lvl="1"/>
            <a:r>
              <a:rPr lang="en-US" b="1" dirty="0"/>
              <a:t>v</a:t>
            </a:r>
            <a:r>
              <a:rPr lang="en-US" dirty="0"/>
              <a:t> (Relative): Draw a vertical line </a:t>
            </a:r>
            <a:r>
              <a:rPr lang="en-US" dirty="0" err="1"/>
              <a:t>dy</a:t>
            </a:r>
            <a:r>
              <a:rPr lang="en-US" dirty="0"/>
              <a:t> long.</a:t>
            </a:r>
          </a:p>
          <a:p>
            <a:br>
              <a:rPr lang="en-US" dirty="0"/>
            </a:br>
            <a:endParaRPr lang="en-US" dirty="0"/>
          </a:p>
        </p:txBody>
      </p:sp>
      <p:sp>
        <p:nvSpPr>
          <p:cNvPr id="4" name="Slide Number Placeholder 3">
            <a:extLst>
              <a:ext uri="{FF2B5EF4-FFF2-40B4-BE49-F238E27FC236}">
                <a16:creationId xmlns:a16="http://schemas.microsoft.com/office/drawing/2014/main" id="{4CC835CA-0479-39AF-C424-43EE15B06CC2}"/>
              </a:ext>
            </a:extLst>
          </p:cNvPr>
          <p:cNvSpPr>
            <a:spLocks noGrp="1"/>
          </p:cNvSpPr>
          <p:nvPr>
            <p:ph type="sldNum" sz="quarter" idx="12"/>
          </p:nvPr>
        </p:nvSpPr>
        <p:spPr/>
        <p:txBody>
          <a:bodyPr/>
          <a:lstStyle/>
          <a:p>
            <a:fld id="{A49DFD55-3C28-40EF-9E31-A92D2E4017FF}" type="slidenum">
              <a:rPr lang="en-US" smtClean="0"/>
              <a:pPr/>
              <a:t>16</a:t>
            </a:fld>
            <a:endParaRPr lang="en-US" dirty="0"/>
          </a:p>
        </p:txBody>
      </p:sp>
    </p:spTree>
    <p:extLst>
      <p:ext uri="{BB962C8B-B14F-4D97-AF65-F5344CB8AC3E}">
        <p14:creationId xmlns:p14="http://schemas.microsoft.com/office/powerpoint/2010/main" val="4046077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EF1A85-6EBC-D66B-F5DE-143C57B560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D80B71-5BC0-0CC5-633A-6966E7C66B61}"/>
              </a:ext>
            </a:extLst>
          </p:cNvPr>
          <p:cNvSpPr>
            <a:spLocks noGrp="1"/>
          </p:cNvSpPr>
          <p:nvPr>
            <p:ph type="title"/>
          </p:nvPr>
        </p:nvSpPr>
        <p:spPr>
          <a:xfrm>
            <a:off x="1322318" y="268361"/>
            <a:ext cx="7288282" cy="787554"/>
          </a:xfrm>
        </p:spPr>
        <p:txBody>
          <a:bodyPr/>
          <a:lstStyle/>
          <a:p>
            <a:r>
              <a:rPr lang="en-US" dirty="0"/>
              <a:t>Command instructions - </a:t>
            </a:r>
            <a:r>
              <a:rPr lang="en-US" dirty="0" err="1"/>
              <a:t>CurveTo</a:t>
            </a:r>
            <a:endParaRPr lang="en-US" dirty="0"/>
          </a:p>
        </p:txBody>
      </p:sp>
      <p:sp>
        <p:nvSpPr>
          <p:cNvPr id="3" name="Content Placeholder 2">
            <a:extLst>
              <a:ext uri="{FF2B5EF4-FFF2-40B4-BE49-F238E27FC236}">
                <a16:creationId xmlns:a16="http://schemas.microsoft.com/office/drawing/2014/main" id="{A67E93CE-03F9-759D-96EA-C664F75EE4DD}"/>
              </a:ext>
            </a:extLst>
          </p:cNvPr>
          <p:cNvSpPr>
            <a:spLocks noGrp="1"/>
          </p:cNvSpPr>
          <p:nvPr>
            <p:ph sz="half" idx="2"/>
          </p:nvPr>
        </p:nvSpPr>
        <p:spPr>
          <a:xfrm>
            <a:off x="1322388" y="1382486"/>
            <a:ext cx="7288212" cy="4787643"/>
          </a:xfrm>
        </p:spPr>
        <p:txBody>
          <a:bodyPr>
            <a:normAutofit fontScale="85000" lnSpcReduction="10000"/>
          </a:bodyPr>
          <a:lstStyle/>
          <a:p>
            <a:br>
              <a:rPr lang="en-US" dirty="0"/>
            </a:br>
            <a:r>
              <a:rPr lang="en-US" dirty="0" err="1"/>
              <a:t>Curveto</a:t>
            </a:r>
            <a:r>
              <a:rPr lang="en-US" dirty="0"/>
              <a:t> (</a:t>
            </a:r>
            <a:r>
              <a:rPr lang="en-US" dirty="0" err="1"/>
              <a:t>Bézier</a:t>
            </a:r>
            <a:r>
              <a:rPr lang="en-US" dirty="0"/>
              <a:t> Curves)</a:t>
            </a:r>
          </a:p>
          <a:p>
            <a:r>
              <a:rPr lang="en-US" dirty="0"/>
              <a:t>These commands draw various types of </a:t>
            </a:r>
            <a:r>
              <a:rPr lang="en-US" dirty="0" err="1"/>
              <a:t>Bézier</a:t>
            </a:r>
            <a:r>
              <a:rPr lang="en-US" dirty="0"/>
              <a:t> curves.</a:t>
            </a:r>
          </a:p>
          <a:p>
            <a:r>
              <a:rPr lang="en-US" dirty="0"/>
              <a:t>C (Cubic </a:t>
            </a:r>
            <a:r>
              <a:rPr lang="en-US" dirty="0" err="1"/>
              <a:t>Bézier</a:t>
            </a:r>
            <a:r>
              <a:rPr lang="en-US" dirty="0"/>
              <a:t>)</a:t>
            </a:r>
          </a:p>
          <a:p>
            <a:pPr lvl="1"/>
            <a:r>
              <a:rPr lang="en-US" dirty="0"/>
              <a:t>Draws a curve to (x, y) using (x1, y1) as the control point for the start of the curve and (x2, y2) as the control point for the end.</a:t>
            </a:r>
          </a:p>
          <a:p>
            <a:r>
              <a:rPr lang="en-US" dirty="0"/>
              <a:t>S (Smooth Cubic </a:t>
            </a:r>
            <a:r>
              <a:rPr lang="en-US" dirty="0" err="1"/>
              <a:t>Bézier</a:t>
            </a:r>
            <a:r>
              <a:rPr lang="en-US" dirty="0"/>
              <a:t>)</a:t>
            </a:r>
          </a:p>
          <a:p>
            <a:pPr lvl="1"/>
            <a:r>
              <a:rPr lang="en-US" dirty="0"/>
              <a:t>A shortcut for stringing cubic curves together. It assumes the first control point is a reflection of the last control point used in the previous C or S command. (x2, y2) is the second control point, and (x, y) is the end point.</a:t>
            </a:r>
          </a:p>
          <a:p>
            <a:r>
              <a:rPr lang="en-US" dirty="0"/>
              <a:t>Q (Quadratic </a:t>
            </a:r>
            <a:r>
              <a:rPr lang="en-US" dirty="0" err="1"/>
              <a:t>Bézier</a:t>
            </a:r>
            <a:r>
              <a:rPr lang="en-US" dirty="0"/>
              <a:t>)</a:t>
            </a:r>
          </a:p>
          <a:p>
            <a:pPr lvl="1"/>
            <a:r>
              <a:rPr lang="en-US" dirty="0"/>
              <a:t>Draws a simpler curve to (x, y) using only one control point at (x1, y1).</a:t>
            </a:r>
          </a:p>
          <a:p>
            <a:r>
              <a:rPr lang="en-US" dirty="0"/>
              <a:t>T (Smooth Quadratic </a:t>
            </a:r>
            <a:r>
              <a:rPr lang="en-US" dirty="0" err="1"/>
              <a:t>Bézier</a:t>
            </a:r>
            <a:r>
              <a:rPr lang="en-US" dirty="0"/>
              <a:t>)</a:t>
            </a:r>
          </a:p>
          <a:p>
            <a:pPr lvl="1"/>
            <a:r>
              <a:rPr lang="en-US" dirty="0"/>
              <a:t>A shortcut for stringing quadratic curves together. It assumes the control point is a reflection of the control point from the previous Q or T command.</a:t>
            </a:r>
          </a:p>
        </p:txBody>
      </p:sp>
      <p:sp>
        <p:nvSpPr>
          <p:cNvPr id="4" name="Slide Number Placeholder 3">
            <a:extLst>
              <a:ext uri="{FF2B5EF4-FFF2-40B4-BE49-F238E27FC236}">
                <a16:creationId xmlns:a16="http://schemas.microsoft.com/office/drawing/2014/main" id="{190C9501-064B-E593-CB87-C1B780A5A97A}"/>
              </a:ext>
            </a:extLst>
          </p:cNvPr>
          <p:cNvSpPr>
            <a:spLocks noGrp="1"/>
          </p:cNvSpPr>
          <p:nvPr>
            <p:ph type="sldNum" sz="quarter" idx="12"/>
          </p:nvPr>
        </p:nvSpPr>
        <p:spPr/>
        <p:txBody>
          <a:bodyPr/>
          <a:lstStyle/>
          <a:p>
            <a:fld id="{A49DFD55-3C28-40EF-9E31-A92D2E4017FF}" type="slidenum">
              <a:rPr lang="en-US" smtClean="0"/>
              <a:pPr/>
              <a:t>17</a:t>
            </a:fld>
            <a:endParaRPr lang="en-US" dirty="0"/>
          </a:p>
        </p:txBody>
      </p:sp>
    </p:spTree>
    <p:extLst>
      <p:ext uri="{BB962C8B-B14F-4D97-AF65-F5344CB8AC3E}">
        <p14:creationId xmlns:p14="http://schemas.microsoft.com/office/powerpoint/2010/main" val="505277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D162F-3C11-6384-FBF0-4C0C9F0B60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D69ABF-0A7C-DB1C-4E99-1DC5D15A86A4}"/>
              </a:ext>
            </a:extLst>
          </p:cNvPr>
          <p:cNvSpPr>
            <a:spLocks noGrp="1"/>
          </p:cNvSpPr>
          <p:nvPr>
            <p:ph type="title"/>
          </p:nvPr>
        </p:nvSpPr>
        <p:spPr>
          <a:xfrm>
            <a:off x="1322318" y="268361"/>
            <a:ext cx="7288282" cy="787554"/>
          </a:xfrm>
        </p:spPr>
        <p:txBody>
          <a:bodyPr/>
          <a:lstStyle/>
          <a:p>
            <a:r>
              <a:rPr lang="en-US" dirty="0"/>
              <a:t>Reflected Control Points</a:t>
            </a:r>
          </a:p>
        </p:txBody>
      </p:sp>
      <p:sp>
        <p:nvSpPr>
          <p:cNvPr id="4" name="Slide Number Placeholder 3">
            <a:extLst>
              <a:ext uri="{FF2B5EF4-FFF2-40B4-BE49-F238E27FC236}">
                <a16:creationId xmlns:a16="http://schemas.microsoft.com/office/drawing/2014/main" id="{1C8F0639-B39A-40C0-3BB9-48723E32D170}"/>
              </a:ext>
            </a:extLst>
          </p:cNvPr>
          <p:cNvSpPr>
            <a:spLocks noGrp="1"/>
          </p:cNvSpPr>
          <p:nvPr>
            <p:ph type="sldNum" sz="quarter" idx="12"/>
          </p:nvPr>
        </p:nvSpPr>
        <p:spPr/>
        <p:txBody>
          <a:bodyPr/>
          <a:lstStyle/>
          <a:p>
            <a:fld id="{A49DFD55-3C28-40EF-9E31-A92D2E4017FF}" type="slidenum">
              <a:rPr lang="en-US" smtClean="0"/>
              <a:pPr/>
              <a:t>18</a:t>
            </a:fld>
            <a:endParaRPr lang="en-US" dirty="0"/>
          </a:p>
        </p:txBody>
      </p:sp>
      <p:sp>
        <p:nvSpPr>
          <p:cNvPr id="5" name="AutoShape 2" descr="Image of ">
            <a:extLst>
              <a:ext uri="{FF2B5EF4-FFF2-40B4-BE49-F238E27FC236}">
                <a16:creationId xmlns:a16="http://schemas.microsoft.com/office/drawing/2014/main" id="{AB6B4830-6B6C-8C1D-EAD4-1A945CCB2C75}"/>
              </a:ext>
            </a:extLst>
          </p:cNvPr>
          <p:cNvSpPr>
            <a:spLocks noGrp="1" noChangeAspect="1" noChangeArrowheads="1"/>
          </p:cNvSpPr>
          <p:nvPr>
            <p:ph sz="half" idx="2"/>
          </p:nvPr>
        </p:nvSpPr>
        <p:spPr bwMode="auto">
          <a:xfrm>
            <a:off x="1322388" y="1382713"/>
            <a:ext cx="7288212" cy="4787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428592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FBB5FE-0122-E23D-98D5-72B0EA59979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8E6590E-2315-CFE9-3B95-7D451ED96722}"/>
              </a:ext>
            </a:extLst>
          </p:cNvPr>
          <p:cNvSpPr>
            <a:spLocks noGrp="1"/>
          </p:cNvSpPr>
          <p:nvPr>
            <p:ph type="title"/>
          </p:nvPr>
        </p:nvSpPr>
        <p:spPr>
          <a:xfrm>
            <a:off x="1322318" y="268360"/>
            <a:ext cx="7288282" cy="2121177"/>
          </a:xfrm>
        </p:spPr>
        <p:txBody>
          <a:bodyPr anchor="b">
            <a:normAutofit/>
          </a:bodyPr>
          <a:lstStyle/>
          <a:p>
            <a:r>
              <a:rPr lang="en-US" dirty="0"/>
              <a:t>Coordinates-2up.svg</a:t>
            </a:r>
          </a:p>
        </p:txBody>
      </p:sp>
      <p:pic>
        <p:nvPicPr>
          <p:cNvPr id="6" name="Picture 5">
            <a:extLst>
              <a:ext uri="{FF2B5EF4-FFF2-40B4-BE49-F238E27FC236}">
                <a16:creationId xmlns:a16="http://schemas.microsoft.com/office/drawing/2014/main" id="{7690DEAF-FFCE-823C-93A6-D2C7E32C6235}"/>
              </a:ext>
            </a:extLst>
          </p:cNvPr>
          <p:cNvPicPr>
            <a:picLocks noChangeAspect="1"/>
          </p:cNvPicPr>
          <p:nvPr/>
        </p:nvPicPr>
        <p:blipFill>
          <a:blip r:embed="rId3"/>
          <a:stretch>
            <a:fillRect/>
          </a:stretch>
        </p:blipFill>
        <p:spPr>
          <a:xfrm>
            <a:off x="1322388" y="3318710"/>
            <a:ext cx="7288212" cy="2295786"/>
          </a:xfrm>
          <a:prstGeom prst="rect">
            <a:avLst/>
          </a:prstGeom>
          <a:noFill/>
        </p:spPr>
      </p:pic>
      <p:sp>
        <p:nvSpPr>
          <p:cNvPr id="5" name="Slide Number Placeholder 4">
            <a:extLst>
              <a:ext uri="{FF2B5EF4-FFF2-40B4-BE49-F238E27FC236}">
                <a16:creationId xmlns:a16="http://schemas.microsoft.com/office/drawing/2014/main" id="{938964F4-B226-40A9-787C-32501DF20AE1}"/>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19</a:t>
            </a:fld>
            <a:endParaRPr lang="en-US"/>
          </a:p>
        </p:txBody>
      </p:sp>
      <p:sp>
        <p:nvSpPr>
          <p:cNvPr id="7" name="TextBox 6">
            <a:extLst>
              <a:ext uri="{FF2B5EF4-FFF2-40B4-BE49-F238E27FC236}">
                <a16:creationId xmlns:a16="http://schemas.microsoft.com/office/drawing/2014/main" id="{E57A06B6-D372-2820-4562-9531CC412519}"/>
              </a:ext>
            </a:extLst>
          </p:cNvPr>
          <p:cNvSpPr txBox="1"/>
          <p:nvPr/>
        </p:nvSpPr>
        <p:spPr>
          <a:xfrm>
            <a:off x="1322388" y="2763078"/>
            <a:ext cx="7256347" cy="3407051"/>
          </a:xfrm>
          <a:prstGeom prst="rect">
            <a:avLst/>
          </a:prstGeom>
        </p:spPr>
        <p:txBody>
          <a:bodyPr vert="horz" lIns="91440" tIns="45720" rIns="91440" bIns="45720" rtlCol="0">
            <a:normAutofit/>
          </a:bodyPr>
          <a:lstStyle/>
          <a:p>
            <a:pPr>
              <a:spcBef>
                <a:spcPts val="1000"/>
              </a:spcBef>
            </a:pPr>
            <a:endParaRPr lang="en-US" b="1" kern="1200" spc="50" baseline="0" dirty="0"/>
          </a:p>
        </p:txBody>
      </p:sp>
    </p:spTree>
    <p:extLst>
      <p:ext uri="{BB962C8B-B14F-4D97-AF65-F5344CB8AC3E}">
        <p14:creationId xmlns:p14="http://schemas.microsoft.com/office/powerpoint/2010/main" val="2866542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8200" y="337192"/>
            <a:ext cx="5655197" cy="1997867"/>
          </a:xfrm>
        </p:spPr>
        <p:txBody>
          <a:bodyPr anchor="b">
            <a:normAutofit/>
          </a:bodyPr>
          <a:lstStyle/>
          <a:p>
            <a:r>
              <a:rPr lang="en-US" dirty="0"/>
              <a:t>Rob Larsen</a:t>
            </a:r>
          </a:p>
        </p:txBody>
      </p:sp>
      <p:sp>
        <p:nvSpPr>
          <p:cNvPr id="1031" name="Text Placeholder 2">
            <a:extLst>
              <a:ext uri="{FF2B5EF4-FFF2-40B4-BE49-F238E27FC236}">
                <a16:creationId xmlns:a16="http://schemas.microsoft.com/office/drawing/2014/main" id="{BE4EFEEA-EA9D-AF37-85BB-CA4F3CDECA7B}"/>
              </a:ext>
            </a:extLst>
          </p:cNvPr>
          <p:cNvSpPr>
            <a:spLocks noGrp="1"/>
          </p:cNvSpPr>
          <p:nvPr>
            <p:ph type="body" idx="1"/>
          </p:nvPr>
        </p:nvSpPr>
        <p:spPr>
          <a:xfrm>
            <a:off x="838200" y="2705177"/>
            <a:ext cx="5733772" cy="448990"/>
          </a:xfrm>
        </p:spPr>
        <p:txBody>
          <a:bodyPr/>
          <a:lstStyle/>
          <a:p>
            <a:endParaRPr lang="en-US"/>
          </a:p>
        </p:txBody>
      </p:sp>
      <p:sp>
        <p:nvSpPr>
          <p:cNvPr id="3" name="Text Placeholder 2">
            <a:extLst>
              <a:ext uri="{FF2B5EF4-FFF2-40B4-BE49-F238E27FC236}">
                <a16:creationId xmlns:a16="http://schemas.microsoft.com/office/drawing/2014/main" id="{9D5232F9-FD00-464A-9F17-619C91AEF8F3}"/>
              </a:ext>
            </a:extLst>
          </p:cNvPr>
          <p:cNvSpPr>
            <a:spLocks noGrp="1"/>
          </p:cNvSpPr>
          <p:nvPr>
            <p:ph sz="half" idx="2"/>
          </p:nvPr>
        </p:nvSpPr>
        <p:spPr>
          <a:xfrm>
            <a:off x="838199" y="3154166"/>
            <a:ext cx="5733773" cy="3032733"/>
          </a:xfrm>
        </p:spPr>
        <p:txBody>
          <a:bodyPr>
            <a:normAutofit/>
          </a:bodyPr>
          <a:lstStyle/>
          <a:p>
            <a:pPr>
              <a:lnSpc>
                <a:spcPct val="90000"/>
              </a:lnSpc>
            </a:pPr>
            <a:r>
              <a:rPr lang="en-US" sz="1500" b="0" dirty="0"/>
              <a:t>Rob is an experienced front-end engineer, author and open-source contributor.</a:t>
            </a:r>
          </a:p>
          <a:p>
            <a:pPr>
              <a:lnSpc>
                <a:spcPct val="90000"/>
              </a:lnSpc>
            </a:pPr>
            <a:r>
              <a:rPr lang="en-US" sz="1500" b="0" dirty="0"/>
              <a:t>Rob is co-author of Professional jQuery, the author of Beginning HTML and CSS, the author of The Uncertain Web, from O’Reilly, the author of </a:t>
            </a:r>
            <a:r>
              <a:rPr lang="en-US" sz="1500" b="1" dirty="0"/>
              <a:t>Mastering SVG </a:t>
            </a:r>
            <a:r>
              <a:rPr lang="en-US" sz="1500" b="0" dirty="0"/>
              <a:t>and co-author of The HTML and CSS Workshop.</a:t>
            </a:r>
          </a:p>
          <a:p>
            <a:pPr>
              <a:lnSpc>
                <a:spcPct val="90000"/>
              </a:lnSpc>
            </a:pPr>
            <a:r>
              <a:rPr lang="en-US" sz="1500" b="0" dirty="0"/>
              <a:t>A long-time open-source contributor, Rob currently maintains HTML5-Boilerplate and administers the H5BP organization on GitHub.</a:t>
            </a:r>
          </a:p>
          <a:p>
            <a:pPr>
              <a:lnSpc>
                <a:spcPct val="90000"/>
              </a:lnSpc>
            </a:pPr>
            <a:endParaRPr lang="en-US" sz="1500" dirty="0"/>
          </a:p>
        </p:txBody>
      </p:sp>
      <p:sp>
        <p:nvSpPr>
          <p:cNvPr id="1033" name="Text Placeholder 4">
            <a:extLst>
              <a:ext uri="{FF2B5EF4-FFF2-40B4-BE49-F238E27FC236}">
                <a16:creationId xmlns:a16="http://schemas.microsoft.com/office/drawing/2014/main" id="{8E9C168F-A480-85B8-B5DE-6333185D68D6}"/>
              </a:ext>
            </a:extLst>
          </p:cNvPr>
          <p:cNvSpPr>
            <a:spLocks noGrp="1"/>
          </p:cNvSpPr>
          <p:nvPr>
            <p:ph type="body" sz="quarter" idx="3"/>
          </p:nvPr>
        </p:nvSpPr>
        <p:spPr>
          <a:xfrm>
            <a:off x="7887108" y="2705177"/>
            <a:ext cx="3943627" cy="448989"/>
          </a:xfrm>
        </p:spPr>
        <p:txBody>
          <a:bodyPr/>
          <a:lstStyle/>
          <a:p>
            <a:endParaRPr lang="en-US"/>
          </a:p>
        </p:txBody>
      </p:sp>
      <p:pic>
        <p:nvPicPr>
          <p:cNvPr id="1026" name="Picture 2">
            <a:extLst>
              <a:ext uri="{FF2B5EF4-FFF2-40B4-BE49-F238E27FC236}">
                <a16:creationId xmlns:a16="http://schemas.microsoft.com/office/drawing/2014/main" id="{A7293B03-792E-DA81-96F5-AC4E42B953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 b="3872"/>
          <a:stretch>
            <a:fillRect/>
          </a:stretch>
        </p:blipFill>
        <p:spPr bwMode="auto">
          <a:xfrm>
            <a:off x="7887107" y="3164867"/>
            <a:ext cx="3943627" cy="3032733"/>
          </a:xfrm>
          <a:prstGeom prst="rect">
            <a:avLst/>
          </a:prstGeom>
          <a:solidFill>
            <a:srgbClr val="FFFFFF"/>
          </a:solidFill>
        </p:spPr>
      </p:pic>
      <p:sp>
        <p:nvSpPr>
          <p:cNvPr id="14" name="Slide Number Placeholder 5">
            <a:extLst>
              <a:ext uri="{FF2B5EF4-FFF2-40B4-BE49-F238E27FC236}">
                <a16:creationId xmlns:a16="http://schemas.microsoft.com/office/drawing/2014/main" id="{ECE635A2-70B8-3EAB-6A18-952B02EBAA1E}"/>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49DFD55-3C28-40EF-9E31-A92D2E4017FF}" type="slidenum">
              <a:rPr lang="en-US" smtClean="0"/>
              <a:pPr>
                <a:spcAft>
                  <a:spcPts val="600"/>
                </a:spcAft>
              </a:pPr>
              <a:t>2</a:t>
            </a:fld>
            <a:endParaRPr lang="en-US"/>
          </a:p>
        </p:txBody>
      </p:sp>
    </p:spTree>
    <p:extLst>
      <p:ext uri="{BB962C8B-B14F-4D97-AF65-F5344CB8AC3E}">
        <p14:creationId xmlns:p14="http://schemas.microsoft.com/office/powerpoint/2010/main" val="3571516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31EBD-12EF-72B9-E346-F747FA08BB2E}"/>
              </a:ext>
            </a:extLst>
          </p:cNvPr>
          <p:cNvSpPr>
            <a:spLocks noGrp="1"/>
          </p:cNvSpPr>
          <p:nvPr>
            <p:ph type="title"/>
          </p:nvPr>
        </p:nvSpPr>
        <p:spPr>
          <a:xfrm>
            <a:off x="838200" y="337192"/>
            <a:ext cx="5655197" cy="1997867"/>
          </a:xfrm>
        </p:spPr>
        <p:txBody>
          <a:bodyPr anchor="b">
            <a:normAutofit/>
          </a:bodyPr>
          <a:lstStyle/>
          <a:p>
            <a:r>
              <a:rPr lang="en-US" dirty="0"/>
              <a:t>1x and 2x viewport examples	</a:t>
            </a:r>
          </a:p>
        </p:txBody>
      </p:sp>
      <p:sp>
        <p:nvSpPr>
          <p:cNvPr id="12" name="Text Placeholder 2">
            <a:extLst>
              <a:ext uri="{FF2B5EF4-FFF2-40B4-BE49-F238E27FC236}">
                <a16:creationId xmlns:a16="http://schemas.microsoft.com/office/drawing/2014/main" id="{1CF323FB-D8A2-FBDD-5A8E-193D6EE4B35B}"/>
              </a:ext>
            </a:extLst>
          </p:cNvPr>
          <p:cNvSpPr>
            <a:spLocks noGrp="1"/>
          </p:cNvSpPr>
          <p:nvPr>
            <p:ph type="body" idx="1"/>
          </p:nvPr>
        </p:nvSpPr>
        <p:spPr>
          <a:xfrm>
            <a:off x="838200" y="2705177"/>
            <a:ext cx="5733772" cy="448990"/>
          </a:xfrm>
        </p:spPr>
        <p:txBody>
          <a:bodyPr/>
          <a:lstStyle/>
          <a:p>
            <a:endParaRPr lang="en-US"/>
          </a:p>
        </p:txBody>
      </p:sp>
      <p:sp>
        <p:nvSpPr>
          <p:cNvPr id="4" name="Content Placeholder 3">
            <a:extLst>
              <a:ext uri="{FF2B5EF4-FFF2-40B4-BE49-F238E27FC236}">
                <a16:creationId xmlns:a16="http://schemas.microsoft.com/office/drawing/2014/main" id="{F1FDF9B3-C5E2-0CDF-EAC2-34412943CADA}"/>
              </a:ext>
            </a:extLst>
          </p:cNvPr>
          <p:cNvSpPr>
            <a:spLocks noGrp="1"/>
          </p:cNvSpPr>
          <p:nvPr>
            <p:ph sz="half" idx="2"/>
          </p:nvPr>
        </p:nvSpPr>
        <p:spPr>
          <a:xfrm>
            <a:off x="838199" y="3154166"/>
            <a:ext cx="5733773" cy="3032733"/>
          </a:xfrm>
        </p:spPr>
        <p:txBody>
          <a:bodyPr>
            <a:normAutofit/>
          </a:bodyPr>
          <a:lstStyle/>
          <a:p>
            <a:pPr marL="0" indent="0">
              <a:buNone/>
            </a:pPr>
            <a:r>
              <a:rPr lang="en-US" kern="1200" dirty="0"/>
              <a:t>Changing nothing but the height and width scales the image. User units are no longer equivalent to 1 physical pixel, but the calculations are handled automatically by the browser.</a:t>
            </a:r>
          </a:p>
        </p:txBody>
      </p:sp>
      <p:sp>
        <p:nvSpPr>
          <p:cNvPr id="10" name="Text Placeholder 4">
            <a:extLst>
              <a:ext uri="{FF2B5EF4-FFF2-40B4-BE49-F238E27FC236}">
                <a16:creationId xmlns:a16="http://schemas.microsoft.com/office/drawing/2014/main" id="{B2EBD7F2-9486-EBCD-FC99-36948F7FE49B}"/>
              </a:ext>
            </a:extLst>
          </p:cNvPr>
          <p:cNvSpPr>
            <a:spLocks noGrp="1"/>
          </p:cNvSpPr>
          <p:nvPr>
            <p:ph type="body" sz="quarter" idx="3"/>
          </p:nvPr>
        </p:nvSpPr>
        <p:spPr>
          <a:xfrm>
            <a:off x="7887108" y="2705177"/>
            <a:ext cx="3943627" cy="448989"/>
          </a:xfrm>
        </p:spPr>
        <p:txBody>
          <a:bodyPr/>
          <a:lstStyle/>
          <a:p>
            <a:endParaRPr lang="en-US"/>
          </a:p>
        </p:txBody>
      </p:sp>
      <p:pic>
        <p:nvPicPr>
          <p:cNvPr id="5" name="Picture 4">
            <a:extLst>
              <a:ext uri="{FF2B5EF4-FFF2-40B4-BE49-F238E27FC236}">
                <a16:creationId xmlns:a16="http://schemas.microsoft.com/office/drawing/2014/main" id="{3F6B49DA-E3FE-3F6F-AF40-B625399FE941}"/>
              </a:ext>
            </a:extLst>
          </p:cNvPr>
          <p:cNvPicPr>
            <a:picLocks noChangeAspect="1"/>
          </p:cNvPicPr>
          <p:nvPr/>
        </p:nvPicPr>
        <p:blipFill>
          <a:blip r:embed="rId3"/>
          <a:srcRect t="6889" r="-2" b="-2"/>
          <a:stretch>
            <a:fillRect/>
          </a:stretch>
        </p:blipFill>
        <p:spPr>
          <a:xfrm>
            <a:off x="8093549" y="3164867"/>
            <a:ext cx="3530743" cy="3032733"/>
          </a:xfrm>
          <a:prstGeom prst="rect">
            <a:avLst/>
          </a:prstGeom>
          <a:noFill/>
        </p:spPr>
      </p:pic>
      <p:sp>
        <p:nvSpPr>
          <p:cNvPr id="11" name="Slide Number Placeholder 6">
            <a:extLst>
              <a:ext uri="{FF2B5EF4-FFF2-40B4-BE49-F238E27FC236}">
                <a16:creationId xmlns:a16="http://schemas.microsoft.com/office/drawing/2014/main" id="{0F1A058B-EA2D-A878-4092-67EDDC81EBE6}"/>
              </a:ext>
            </a:extLst>
          </p:cNvPr>
          <p:cNvSpPr>
            <a:spLocks noGrp="1"/>
          </p:cNvSpPr>
          <p:nvPr>
            <p:ph type="sldNum" sz="quarter" idx="12"/>
          </p:nvPr>
        </p:nvSpPr>
        <p:spPr>
          <a:xfrm>
            <a:off x="8610600" y="6356350"/>
            <a:ext cx="2743200" cy="365125"/>
          </a:xfrm>
        </p:spPr>
        <p:txBody>
          <a:bodyPr/>
          <a:lstStyle/>
          <a:p>
            <a:pPr>
              <a:spcAft>
                <a:spcPts val="600"/>
              </a:spcAft>
            </a:pPr>
            <a:fld id="{A49DFD55-3C28-40EF-9E31-A92D2E4017FF}" type="slidenum">
              <a:rPr lang="en-US" smtClean="0"/>
              <a:pPr>
                <a:spcAft>
                  <a:spcPts val="600"/>
                </a:spcAft>
              </a:pPr>
              <a:t>20</a:t>
            </a:fld>
            <a:endParaRPr lang="en-US"/>
          </a:p>
        </p:txBody>
      </p:sp>
      <p:sp>
        <p:nvSpPr>
          <p:cNvPr id="7" name="Slide Number Placeholder 6" hidden="1">
            <a:extLst>
              <a:ext uri="{FF2B5EF4-FFF2-40B4-BE49-F238E27FC236}">
                <a16:creationId xmlns:a16="http://schemas.microsoft.com/office/drawing/2014/main" id="{1DE12980-FF7D-B951-A493-963286C31A25}"/>
              </a:ext>
            </a:extLst>
          </p:cNvPr>
          <p:cNvSpPr>
            <a:spLocks noGrp="1"/>
          </p:cNvSpPr>
          <p:nvPr>
            <p:ph type="sldNum" sz="quarter" idx="4294967295"/>
          </p:nvPr>
        </p:nvSpPr>
        <p:spPr>
          <a:xfrm>
            <a:off x="8610600" y="6356350"/>
            <a:ext cx="2743200" cy="365125"/>
          </a:xfrm>
        </p:spPr>
        <p:txBody>
          <a:bodyPr anchor="ctr">
            <a:normAutofit/>
          </a:bodyPr>
          <a:lstStyle/>
          <a:p>
            <a:pPr>
              <a:spcAft>
                <a:spcPts val="600"/>
              </a:spcAft>
            </a:pPr>
            <a:fld id="{A49DFD55-3C28-40EF-9E31-A92D2E4017FF}" type="slidenum">
              <a:rPr lang="en-US" smtClean="0"/>
              <a:pPr>
                <a:spcAft>
                  <a:spcPts val="600"/>
                </a:spcAft>
              </a:pPr>
              <a:t>20</a:t>
            </a:fld>
            <a:endParaRPr lang="en-US"/>
          </a:p>
        </p:txBody>
      </p:sp>
    </p:spTree>
    <p:extLst>
      <p:ext uri="{BB962C8B-B14F-4D97-AF65-F5344CB8AC3E}">
        <p14:creationId xmlns:p14="http://schemas.microsoft.com/office/powerpoint/2010/main" val="11592743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B62A8A-CA03-704A-D4DA-F4BA757938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9EA083-6550-C978-8C30-40ED41A76809}"/>
              </a:ext>
            </a:extLst>
          </p:cNvPr>
          <p:cNvSpPr>
            <a:spLocks noGrp="1"/>
          </p:cNvSpPr>
          <p:nvPr>
            <p:ph type="ctrTitle"/>
          </p:nvPr>
        </p:nvSpPr>
        <p:spPr>
          <a:xfrm>
            <a:off x="6991350" y="406400"/>
            <a:ext cx="4179570" cy="3457971"/>
          </a:xfrm>
        </p:spPr>
        <p:txBody>
          <a:bodyPr/>
          <a:lstStyle/>
          <a:p>
            <a:r>
              <a:rPr lang="en-US" dirty="0"/>
              <a:t>Playing with the </a:t>
            </a:r>
            <a:r>
              <a:rPr lang="en-US" dirty="0" err="1"/>
              <a:t>ViewBox</a:t>
            </a:r>
            <a:endParaRPr lang="en-US" dirty="0"/>
          </a:p>
        </p:txBody>
      </p:sp>
    </p:spTree>
    <p:extLst>
      <p:ext uri="{BB962C8B-B14F-4D97-AF65-F5344CB8AC3E}">
        <p14:creationId xmlns:p14="http://schemas.microsoft.com/office/powerpoint/2010/main" val="2931128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344D0E-0073-D08E-20F5-B3AEF71CFBC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42B2266-8265-3E66-14D5-2354AFC8DF7B}"/>
              </a:ext>
            </a:extLst>
          </p:cNvPr>
          <p:cNvSpPr>
            <a:spLocks noGrp="1"/>
          </p:cNvSpPr>
          <p:nvPr>
            <p:ph type="title"/>
          </p:nvPr>
        </p:nvSpPr>
        <p:spPr>
          <a:xfrm>
            <a:off x="1322318" y="268360"/>
            <a:ext cx="7288282" cy="2121177"/>
          </a:xfrm>
        </p:spPr>
        <p:txBody>
          <a:bodyPr anchor="b">
            <a:normAutofit/>
          </a:bodyPr>
          <a:lstStyle/>
          <a:p>
            <a:r>
              <a:rPr lang="en-US" dirty="0" err="1"/>
              <a:t>Viewbox</a:t>
            </a:r>
            <a:r>
              <a:rPr lang="en-US" dirty="0"/>
              <a:t> anatomy</a:t>
            </a:r>
          </a:p>
        </p:txBody>
      </p:sp>
      <p:sp>
        <p:nvSpPr>
          <p:cNvPr id="5" name="Slide Number Placeholder 4">
            <a:extLst>
              <a:ext uri="{FF2B5EF4-FFF2-40B4-BE49-F238E27FC236}">
                <a16:creationId xmlns:a16="http://schemas.microsoft.com/office/drawing/2014/main" id="{09CC1043-2213-690E-A5AB-29822A986818}"/>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22</a:t>
            </a:fld>
            <a:endParaRPr lang="en-US"/>
          </a:p>
        </p:txBody>
      </p:sp>
      <p:sp>
        <p:nvSpPr>
          <p:cNvPr id="7" name="TextBox 6">
            <a:extLst>
              <a:ext uri="{FF2B5EF4-FFF2-40B4-BE49-F238E27FC236}">
                <a16:creationId xmlns:a16="http://schemas.microsoft.com/office/drawing/2014/main" id="{32D14FE8-0F05-5055-5ADD-481CBC18EB30}"/>
              </a:ext>
            </a:extLst>
          </p:cNvPr>
          <p:cNvSpPr txBox="1"/>
          <p:nvPr/>
        </p:nvSpPr>
        <p:spPr>
          <a:xfrm>
            <a:off x="1322388" y="2763078"/>
            <a:ext cx="7256347" cy="3407051"/>
          </a:xfrm>
          <a:prstGeom prst="rect">
            <a:avLst/>
          </a:prstGeom>
        </p:spPr>
        <p:txBody>
          <a:bodyPr vert="horz" lIns="91440" tIns="45720" rIns="91440" bIns="45720" rtlCol="0">
            <a:normAutofit/>
          </a:bodyPr>
          <a:lstStyle/>
          <a:p>
            <a:pPr>
              <a:spcBef>
                <a:spcPts val="1000"/>
              </a:spcBef>
            </a:pPr>
            <a:endParaRPr lang="en-US" b="1" kern="1200" spc="50" baseline="0" dirty="0"/>
          </a:p>
        </p:txBody>
      </p:sp>
      <p:graphicFrame>
        <p:nvGraphicFramePr>
          <p:cNvPr id="2" name="Object 1">
            <a:extLst>
              <a:ext uri="{FF2B5EF4-FFF2-40B4-BE49-F238E27FC236}">
                <a16:creationId xmlns:a16="http://schemas.microsoft.com/office/drawing/2014/main" id="{403C56D4-0F35-DD57-E589-E1191D23E5FA}"/>
              </a:ext>
            </a:extLst>
          </p:cNvPr>
          <p:cNvGraphicFramePr>
            <a:graphicFrameLocks noChangeAspect="1"/>
          </p:cNvGraphicFramePr>
          <p:nvPr>
            <p:extLst>
              <p:ext uri="{D42A27DB-BD31-4B8C-83A1-F6EECF244321}">
                <p14:modId xmlns:p14="http://schemas.microsoft.com/office/powerpoint/2010/main" val="4032409267"/>
              </p:ext>
            </p:extLst>
          </p:nvPr>
        </p:nvGraphicFramePr>
        <p:xfrm>
          <a:off x="1322318" y="2943224"/>
          <a:ext cx="8128000" cy="3413125"/>
        </p:xfrm>
        <a:graphic>
          <a:graphicData uri="http://schemas.openxmlformats.org/presentationml/2006/ole">
            <mc:AlternateContent xmlns:mc="http://schemas.openxmlformats.org/markup-compatibility/2006">
              <mc:Choice xmlns:v="urn:schemas-microsoft-com:vml" Requires="v">
                <p:oleObj r:id="rId3" imgW="21129782" imgH="8870384" progId="">
                  <p:embed/>
                </p:oleObj>
              </mc:Choice>
              <mc:Fallback>
                <p:oleObj r:id="rId3" imgW="21129782" imgH="8870384" progId="">
                  <p:embed/>
                  <p:pic>
                    <p:nvPicPr>
                      <p:cNvPr id="0" name=""/>
                      <p:cNvPicPr/>
                      <p:nvPr/>
                    </p:nvPicPr>
                    <p:blipFill>
                      <a:blip r:embed="rId4"/>
                      <a:stretch>
                        <a:fillRect/>
                      </a:stretch>
                    </p:blipFill>
                    <p:spPr>
                      <a:xfrm>
                        <a:off x="1322318" y="2943224"/>
                        <a:ext cx="8128000" cy="3413125"/>
                      </a:xfrm>
                      <a:prstGeom prst="rect">
                        <a:avLst/>
                      </a:prstGeom>
                    </p:spPr>
                  </p:pic>
                </p:oleObj>
              </mc:Fallback>
            </mc:AlternateContent>
          </a:graphicData>
        </a:graphic>
      </p:graphicFrame>
    </p:spTree>
    <p:extLst>
      <p:ext uri="{BB962C8B-B14F-4D97-AF65-F5344CB8AC3E}">
        <p14:creationId xmlns:p14="http://schemas.microsoft.com/office/powerpoint/2010/main" val="3862469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0F755-3ADF-B597-023F-E1C09939145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DA5D1BE-FF4B-C61C-5110-4CD756F7A61D}"/>
              </a:ext>
            </a:extLst>
          </p:cNvPr>
          <p:cNvSpPr>
            <a:spLocks noGrp="1"/>
          </p:cNvSpPr>
          <p:nvPr>
            <p:ph type="title"/>
          </p:nvPr>
        </p:nvSpPr>
        <p:spPr>
          <a:xfrm>
            <a:off x="1322318" y="268360"/>
            <a:ext cx="7288282" cy="690645"/>
          </a:xfrm>
        </p:spPr>
        <p:txBody>
          <a:bodyPr anchor="b">
            <a:normAutofit/>
          </a:bodyPr>
          <a:lstStyle/>
          <a:p>
            <a:r>
              <a:rPr lang="en-US" dirty="0"/>
              <a:t>Viewbox-demo-2.html</a:t>
            </a:r>
          </a:p>
        </p:txBody>
      </p:sp>
      <p:sp>
        <p:nvSpPr>
          <p:cNvPr id="5" name="Slide Number Placeholder 4">
            <a:extLst>
              <a:ext uri="{FF2B5EF4-FFF2-40B4-BE49-F238E27FC236}">
                <a16:creationId xmlns:a16="http://schemas.microsoft.com/office/drawing/2014/main" id="{1456A206-B978-2879-0160-18B945503EE6}"/>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23</a:t>
            </a:fld>
            <a:endParaRPr lang="en-US"/>
          </a:p>
        </p:txBody>
      </p:sp>
      <p:sp>
        <p:nvSpPr>
          <p:cNvPr id="7" name="TextBox 6">
            <a:extLst>
              <a:ext uri="{FF2B5EF4-FFF2-40B4-BE49-F238E27FC236}">
                <a16:creationId xmlns:a16="http://schemas.microsoft.com/office/drawing/2014/main" id="{282EEF35-4FB8-7DED-4F96-3E507982941C}"/>
              </a:ext>
            </a:extLst>
          </p:cNvPr>
          <p:cNvSpPr txBox="1"/>
          <p:nvPr/>
        </p:nvSpPr>
        <p:spPr>
          <a:xfrm>
            <a:off x="1322388" y="2763078"/>
            <a:ext cx="7256347" cy="3407051"/>
          </a:xfrm>
          <a:prstGeom prst="rect">
            <a:avLst/>
          </a:prstGeom>
        </p:spPr>
        <p:txBody>
          <a:bodyPr vert="horz" lIns="91440" tIns="45720" rIns="91440" bIns="45720" rtlCol="0">
            <a:normAutofit/>
          </a:bodyPr>
          <a:lstStyle/>
          <a:p>
            <a:pPr>
              <a:spcBef>
                <a:spcPts val="1000"/>
              </a:spcBef>
            </a:pPr>
            <a:endParaRPr lang="en-US" b="1" kern="1200" spc="50" baseline="0" dirty="0"/>
          </a:p>
        </p:txBody>
      </p:sp>
      <p:pic>
        <p:nvPicPr>
          <p:cNvPr id="9" name="Picture 8">
            <a:extLst>
              <a:ext uri="{FF2B5EF4-FFF2-40B4-BE49-F238E27FC236}">
                <a16:creationId xmlns:a16="http://schemas.microsoft.com/office/drawing/2014/main" id="{197242AC-9EE0-CA52-E26C-F9EA1B5CAF69}"/>
              </a:ext>
            </a:extLst>
          </p:cNvPr>
          <p:cNvPicPr>
            <a:picLocks noChangeAspect="1"/>
          </p:cNvPicPr>
          <p:nvPr/>
        </p:nvPicPr>
        <p:blipFill>
          <a:blip r:embed="rId3"/>
          <a:stretch>
            <a:fillRect/>
          </a:stretch>
        </p:blipFill>
        <p:spPr>
          <a:xfrm>
            <a:off x="1322318" y="1381284"/>
            <a:ext cx="5351502" cy="5075272"/>
          </a:xfrm>
          <a:prstGeom prst="rect">
            <a:avLst/>
          </a:prstGeom>
        </p:spPr>
      </p:pic>
    </p:spTree>
    <p:extLst>
      <p:ext uri="{BB962C8B-B14F-4D97-AF65-F5344CB8AC3E}">
        <p14:creationId xmlns:p14="http://schemas.microsoft.com/office/powerpoint/2010/main" val="12323313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FBDC4C-C597-57BA-895A-A891F61C3CC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E03FD6-D791-151D-CD4B-35CAEF7BAC69}"/>
              </a:ext>
            </a:extLst>
          </p:cNvPr>
          <p:cNvSpPr>
            <a:spLocks noGrp="1"/>
          </p:cNvSpPr>
          <p:nvPr>
            <p:ph type="title"/>
          </p:nvPr>
        </p:nvSpPr>
        <p:spPr>
          <a:xfrm>
            <a:off x="1322318" y="268360"/>
            <a:ext cx="7288282" cy="2121177"/>
          </a:xfrm>
        </p:spPr>
        <p:txBody>
          <a:bodyPr anchor="b">
            <a:normAutofit/>
          </a:bodyPr>
          <a:lstStyle/>
          <a:p>
            <a:r>
              <a:rPr lang="en-US" dirty="0"/>
              <a:t>The baseline image</a:t>
            </a:r>
          </a:p>
        </p:txBody>
      </p:sp>
      <p:sp>
        <p:nvSpPr>
          <p:cNvPr id="5" name="Slide Number Placeholder 4">
            <a:extLst>
              <a:ext uri="{FF2B5EF4-FFF2-40B4-BE49-F238E27FC236}">
                <a16:creationId xmlns:a16="http://schemas.microsoft.com/office/drawing/2014/main" id="{85D0A881-211D-6E90-C521-C73B485DEC7B}"/>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24</a:t>
            </a:fld>
            <a:endParaRPr lang="en-US"/>
          </a:p>
        </p:txBody>
      </p:sp>
      <p:sp>
        <p:nvSpPr>
          <p:cNvPr id="7" name="TextBox 6">
            <a:extLst>
              <a:ext uri="{FF2B5EF4-FFF2-40B4-BE49-F238E27FC236}">
                <a16:creationId xmlns:a16="http://schemas.microsoft.com/office/drawing/2014/main" id="{0DB22E7B-B9B4-DAB2-100B-7DCDE0EE239A}"/>
              </a:ext>
            </a:extLst>
          </p:cNvPr>
          <p:cNvSpPr txBox="1"/>
          <p:nvPr/>
        </p:nvSpPr>
        <p:spPr>
          <a:xfrm>
            <a:off x="1322388" y="2763078"/>
            <a:ext cx="7256347" cy="3407051"/>
          </a:xfrm>
          <a:prstGeom prst="rect">
            <a:avLst/>
          </a:prstGeom>
        </p:spPr>
        <p:txBody>
          <a:bodyPr vert="horz" lIns="91440" tIns="45720" rIns="91440" bIns="45720" rtlCol="0">
            <a:normAutofit/>
          </a:bodyPr>
          <a:lstStyle/>
          <a:p>
            <a:pPr>
              <a:spcBef>
                <a:spcPts val="1000"/>
              </a:spcBef>
            </a:pPr>
            <a:endParaRPr lang="en-US" b="1" kern="1200" spc="50" baseline="0" dirty="0"/>
          </a:p>
        </p:txBody>
      </p:sp>
      <p:pic>
        <p:nvPicPr>
          <p:cNvPr id="9" name="Picture 8">
            <a:extLst>
              <a:ext uri="{FF2B5EF4-FFF2-40B4-BE49-F238E27FC236}">
                <a16:creationId xmlns:a16="http://schemas.microsoft.com/office/drawing/2014/main" id="{83B41E2B-BFCC-65DD-8BE8-69CE2A9A3357}"/>
              </a:ext>
            </a:extLst>
          </p:cNvPr>
          <p:cNvPicPr>
            <a:picLocks noChangeAspect="1"/>
          </p:cNvPicPr>
          <p:nvPr/>
        </p:nvPicPr>
        <p:blipFill>
          <a:blip r:embed="rId3"/>
          <a:stretch>
            <a:fillRect/>
          </a:stretch>
        </p:blipFill>
        <p:spPr>
          <a:xfrm>
            <a:off x="1322318" y="2818693"/>
            <a:ext cx="8515788" cy="3295819"/>
          </a:xfrm>
          <a:prstGeom prst="rect">
            <a:avLst/>
          </a:prstGeom>
        </p:spPr>
      </p:pic>
    </p:spTree>
    <p:extLst>
      <p:ext uri="{BB962C8B-B14F-4D97-AF65-F5344CB8AC3E}">
        <p14:creationId xmlns:p14="http://schemas.microsoft.com/office/powerpoint/2010/main" val="4967399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CB1E6-712E-607B-E4D1-835CC6AEF3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09C430D-03D4-0857-B06E-30A9814499D0}"/>
              </a:ext>
            </a:extLst>
          </p:cNvPr>
          <p:cNvSpPr>
            <a:spLocks noGrp="1"/>
          </p:cNvSpPr>
          <p:nvPr>
            <p:ph type="title"/>
          </p:nvPr>
        </p:nvSpPr>
        <p:spPr>
          <a:xfrm>
            <a:off x="1322318" y="268360"/>
            <a:ext cx="7288282" cy="2121177"/>
          </a:xfrm>
        </p:spPr>
        <p:txBody>
          <a:bodyPr anchor="b">
            <a:normAutofit/>
          </a:bodyPr>
          <a:lstStyle/>
          <a:p>
            <a:r>
              <a:rPr lang="en-US" dirty="0"/>
              <a:t>Positive 25 unit offset</a:t>
            </a:r>
          </a:p>
        </p:txBody>
      </p:sp>
      <p:sp>
        <p:nvSpPr>
          <p:cNvPr id="5" name="Slide Number Placeholder 4">
            <a:extLst>
              <a:ext uri="{FF2B5EF4-FFF2-40B4-BE49-F238E27FC236}">
                <a16:creationId xmlns:a16="http://schemas.microsoft.com/office/drawing/2014/main" id="{4ED9035C-F768-3B78-5BB1-3000E33F11CD}"/>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25</a:t>
            </a:fld>
            <a:endParaRPr lang="en-US"/>
          </a:p>
        </p:txBody>
      </p:sp>
      <p:sp>
        <p:nvSpPr>
          <p:cNvPr id="7" name="TextBox 6">
            <a:extLst>
              <a:ext uri="{FF2B5EF4-FFF2-40B4-BE49-F238E27FC236}">
                <a16:creationId xmlns:a16="http://schemas.microsoft.com/office/drawing/2014/main" id="{20662D3E-375D-6314-27BC-D2EE07AB2E84}"/>
              </a:ext>
            </a:extLst>
          </p:cNvPr>
          <p:cNvSpPr txBox="1"/>
          <p:nvPr/>
        </p:nvSpPr>
        <p:spPr>
          <a:xfrm>
            <a:off x="1322388" y="2763078"/>
            <a:ext cx="7256347" cy="3407051"/>
          </a:xfrm>
          <a:prstGeom prst="rect">
            <a:avLst/>
          </a:prstGeom>
        </p:spPr>
        <p:txBody>
          <a:bodyPr vert="horz" lIns="91440" tIns="45720" rIns="91440" bIns="45720" rtlCol="0">
            <a:normAutofit/>
          </a:bodyPr>
          <a:lstStyle/>
          <a:p>
            <a:pPr>
              <a:spcBef>
                <a:spcPts val="1000"/>
              </a:spcBef>
            </a:pPr>
            <a:endParaRPr lang="en-US" b="1" kern="1200" spc="50" baseline="0" dirty="0"/>
          </a:p>
        </p:txBody>
      </p:sp>
      <p:pic>
        <p:nvPicPr>
          <p:cNvPr id="6" name="Picture 5">
            <a:extLst>
              <a:ext uri="{FF2B5EF4-FFF2-40B4-BE49-F238E27FC236}">
                <a16:creationId xmlns:a16="http://schemas.microsoft.com/office/drawing/2014/main" id="{851430E6-6832-8E51-6D6A-207886B20D8F}"/>
              </a:ext>
            </a:extLst>
          </p:cNvPr>
          <p:cNvPicPr>
            <a:picLocks noChangeAspect="1"/>
          </p:cNvPicPr>
          <p:nvPr/>
        </p:nvPicPr>
        <p:blipFill>
          <a:blip r:embed="rId3"/>
          <a:stretch>
            <a:fillRect/>
          </a:stretch>
        </p:blipFill>
        <p:spPr>
          <a:xfrm>
            <a:off x="1322318" y="2829857"/>
            <a:ext cx="8198271" cy="3340272"/>
          </a:xfrm>
          <a:prstGeom prst="rect">
            <a:avLst/>
          </a:prstGeom>
        </p:spPr>
      </p:pic>
    </p:spTree>
    <p:extLst>
      <p:ext uri="{BB962C8B-B14F-4D97-AF65-F5344CB8AC3E}">
        <p14:creationId xmlns:p14="http://schemas.microsoft.com/office/powerpoint/2010/main" val="34925595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2CFFA-8557-05B4-21F9-F8E0E68C872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A2AC94E-E192-E9F6-A091-A5A8A7175F1F}"/>
              </a:ext>
            </a:extLst>
          </p:cNvPr>
          <p:cNvSpPr>
            <a:spLocks noGrp="1"/>
          </p:cNvSpPr>
          <p:nvPr>
            <p:ph type="title"/>
          </p:nvPr>
        </p:nvSpPr>
        <p:spPr>
          <a:xfrm>
            <a:off x="1322318" y="268360"/>
            <a:ext cx="7288282" cy="2121177"/>
          </a:xfrm>
        </p:spPr>
        <p:txBody>
          <a:bodyPr anchor="b">
            <a:normAutofit/>
          </a:bodyPr>
          <a:lstStyle/>
          <a:p>
            <a:r>
              <a:rPr lang="en-US" dirty="0"/>
              <a:t>Negative 25 unit offset</a:t>
            </a:r>
          </a:p>
        </p:txBody>
      </p:sp>
      <p:sp>
        <p:nvSpPr>
          <p:cNvPr id="5" name="Slide Number Placeholder 4">
            <a:extLst>
              <a:ext uri="{FF2B5EF4-FFF2-40B4-BE49-F238E27FC236}">
                <a16:creationId xmlns:a16="http://schemas.microsoft.com/office/drawing/2014/main" id="{E1F08796-DFD4-CD74-E972-D889ED07DE4E}"/>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26</a:t>
            </a:fld>
            <a:endParaRPr lang="en-US"/>
          </a:p>
        </p:txBody>
      </p:sp>
      <p:sp>
        <p:nvSpPr>
          <p:cNvPr id="7" name="TextBox 6">
            <a:extLst>
              <a:ext uri="{FF2B5EF4-FFF2-40B4-BE49-F238E27FC236}">
                <a16:creationId xmlns:a16="http://schemas.microsoft.com/office/drawing/2014/main" id="{68B25C60-EE5A-364D-AB47-86233C7311A6}"/>
              </a:ext>
            </a:extLst>
          </p:cNvPr>
          <p:cNvSpPr txBox="1"/>
          <p:nvPr/>
        </p:nvSpPr>
        <p:spPr>
          <a:xfrm>
            <a:off x="1322388" y="2763078"/>
            <a:ext cx="7256347" cy="3407051"/>
          </a:xfrm>
          <a:prstGeom prst="rect">
            <a:avLst/>
          </a:prstGeom>
        </p:spPr>
        <p:txBody>
          <a:bodyPr vert="horz" lIns="91440" tIns="45720" rIns="91440" bIns="45720" rtlCol="0">
            <a:normAutofit/>
          </a:bodyPr>
          <a:lstStyle/>
          <a:p>
            <a:pPr>
              <a:spcBef>
                <a:spcPts val="1000"/>
              </a:spcBef>
            </a:pPr>
            <a:endParaRPr lang="en-US" b="1" kern="1200" spc="50" baseline="0" dirty="0"/>
          </a:p>
        </p:txBody>
      </p:sp>
      <p:pic>
        <p:nvPicPr>
          <p:cNvPr id="6" name="Picture 5">
            <a:extLst>
              <a:ext uri="{FF2B5EF4-FFF2-40B4-BE49-F238E27FC236}">
                <a16:creationId xmlns:a16="http://schemas.microsoft.com/office/drawing/2014/main" id="{109BF615-90AB-7342-5F26-C09A3C58F706}"/>
              </a:ext>
            </a:extLst>
          </p:cNvPr>
          <p:cNvPicPr>
            <a:picLocks noChangeAspect="1"/>
          </p:cNvPicPr>
          <p:nvPr/>
        </p:nvPicPr>
        <p:blipFill>
          <a:blip r:embed="rId3"/>
          <a:stretch>
            <a:fillRect/>
          </a:stretch>
        </p:blipFill>
        <p:spPr>
          <a:xfrm>
            <a:off x="1322318" y="2677913"/>
            <a:ext cx="6693244" cy="3264068"/>
          </a:xfrm>
          <a:prstGeom prst="rect">
            <a:avLst/>
          </a:prstGeom>
        </p:spPr>
      </p:pic>
    </p:spTree>
    <p:extLst>
      <p:ext uri="{BB962C8B-B14F-4D97-AF65-F5344CB8AC3E}">
        <p14:creationId xmlns:p14="http://schemas.microsoft.com/office/powerpoint/2010/main" val="558673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ADBAD-C29A-127B-ACC8-4404CA6830A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ABFB3EF-1827-8897-64A8-9998A7C22472}"/>
              </a:ext>
            </a:extLst>
          </p:cNvPr>
          <p:cNvSpPr>
            <a:spLocks noGrp="1"/>
          </p:cNvSpPr>
          <p:nvPr>
            <p:ph type="title"/>
          </p:nvPr>
        </p:nvSpPr>
        <p:spPr>
          <a:xfrm>
            <a:off x="1322318" y="268360"/>
            <a:ext cx="7288282" cy="2121177"/>
          </a:xfrm>
        </p:spPr>
        <p:txBody>
          <a:bodyPr anchor="b">
            <a:normAutofit/>
          </a:bodyPr>
          <a:lstStyle/>
          <a:p>
            <a:r>
              <a:rPr lang="en-US" dirty="0"/>
              <a:t>50% </a:t>
            </a:r>
            <a:r>
              <a:rPr lang="en-US" dirty="0" err="1"/>
              <a:t>ViewBox</a:t>
            </a:r>
            <a:r>
              <a:rPr lang="en-US" dirty="0"/>
              <a:t> height and width </a:t>
            </a:r>
          </a:p>
        </p:txBody>
      </p:sp>
      <p:sp>
        <p:nvSpPr>
          <p:cNvPr id="5" name="Slide Number Placeholder 4">
            <a:extLst>
              <a:ext uri="{FF2B5EF4-FFF2-40B4-BE49-F238E27FC236}">
                <a16:creationId xmlns:a16="http://schemas.microsoft.com/office/drawing/2014/main" id="{8CB64558-5856-5D1B-1558-38E37DB32BDD}"/>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27</a:t>
            </a:fld>
            <a:endParaRPr lang="en-US"/>
          </a:p>
        </p:txBody>
      </p:sp>
      <p:sp>
        <p:nvSpPr>
          <p:cNvPr id="7" name="TextBox 6">
            <a:extLst>
              <a:ext uri="{FF2B5EF4-FFF2-40B4-BE49-F238E27FC236}">
                <a16:creationId xmlns:a16="http://schemas.microsoft.com/office/drawing/2014/main" id="{685B4C0D-D987-2EC7-56F2-347569DBD518}"/>
              </a:ext>
            </a:extLst>
          </p:cNvPr>
          <p:cNvSpPr txBox="1"/>
          <p:nvPr/>
        </p:nvSpPr>
        <p:spPr>
          <a:xfrm>
            <a:off x="1322388" y="2763078"/>
            <a:ext cx="7256347" cy="3407051"/>
          </a:xfrm>
          <a:prstGeom prst="rect">
            <a:avLst/>
          </a:prstGeom>
        </p:spPr>
        <p:txBody>
          <a:bodyPr vert="horz" lIns="91440" tIns="45720" rIns="91440" bIns="45720" rtlCol="0">
            <a:normAutofit/>
          </a:bodyPr>
          <a:lstStyle/>
          <a:p>
            <a:pPr>
              <a:spcBef>
                <a:spcPts val="1000"/>
              </a:spcBef>
            </a:pPr>
            <a:endParaRPr lang="en-US" b="1" kern="1200" spc="50" baseline="0" dirty="0"/>
          </a:p>
        </p:txBody>
      </p:sp>
      <p:pic>
        <p:nvPicPr>
          <p:cNvPr id="6" name="Picture 5">
            <a:extLst>
              <a:ext uri="{FF2B5EF4-FFF2-40B4-BE49-F238E27FC236}">
                <a16:creationId xmlns:a16="http://schemas.microsoft.com/office/drawing/2014/main" id="{40B11AB3-0B58-F78E-38C8-039386CEDB25}"/>
              </a:ext>
            </a:extLst>
          </p:cNvPr>
          <p:cNvPicPr>
            <a:picLocks noChangeAspect="1"/>
          </p:cNvPicPr>
          <p:nvPr/>
        </p:nvPicPr>
        <p:blipFill>
          <a:blip r:embed="rId3"/>
          <a:stretch>
            <a:fillRect/>
          </a:stretch>
        </p:blipFill>
        <p:spPr>
          <a:xfrm>
            <a:off x="1424671" y="2545723"/>
            <a:ext cx="8026813" cy="3283119"/>
          </a:xfrm>
          <a:prstGeom prst="rect">
            <a:avLst/>
          </a:prstGeom>
        </p:spPr>
      </p:pic>
    </p:spTree>
    <p:extLst>
      <p:ext uri="{BB962C8B-B14F-4D97-AF65-F5344CB8AC3E}">
        <p14:creationId xmlns:p14="http://schemas.microsoft.com/office/powerpoint/2010/main" val="16619820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87569-34E1-0E9E-73E6-1ACDAC20449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8A19FD-ED65-C1B0-0875-80CB773952CF}"/>
              </a:ext>
            </a:extLst>
          </p:cNvPr>
          <p:cNvSpPr>
            <a:spLocks noGrp="1"/>
          </p:cNvSpPr>
          <p:nvPr>
            <p:ph type="title"/>
          </p:nvPr>
        </p:nvSpPr>
        <p:spPr>
          <a:xfrm>
            <a:off x="1322318" y="268360"/>
            <a:ext cx="7288282" cy="690645"/>
          </a:xfrm>
        </p:spPr>
        <p:txBody>
          <a:bodyPr anchor="b">
            <a:normAutofit/>
          </a:bodyPr>
          <a:lstStyle/>
          <a:p>
            <a:r>
              <a:rPr lang="en-US" dirty="0"/>
              <a:t>Viewbox-demo-2.html</a:t>
            </a:r>
          </a:p>
        </p:txBody>
      </p:sp>
      <p:sp>
        <p:nvSpPr>
          <p:cNvPr id="5" name="Slide Number Placeholder 4">
            <a:extLst>
              <a:ext uri="{FF2B5EF4-FFF2-40B4-BE49-F238E27FC236}">
                <a16:creationId xmlns:a16="http://schemas.microsoft.com/office/drawing/2014/main" id="{AC316BF0-D8CB-3547-7F7D-6172E0A8C051}"/>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28</a:t>
            </a:fld>
            <a:endParaRPr lang="en-US"/>
          </a:p>
        </p:txBody>
      </p:sp>
      <p:sp>
        <p:nvSpPr>
          <p:cNvPr id="7" name="TextBox 6">
            <a:extLst>
              <a:ext uri="{FF2B5EF4-FFF2-40B4-BE49-F238E27FC236}">
                <a16:creationId xmlns:a16="http://schemas.microsoft.com/office/drawing/2014/main" id="{6648482A-62A4-B58F-3BC7-EEFB8A4FBE80}"/>
              </a:ext>
            </a:extLst>
          </p:cNvPr>
          <p:cNvSpPr txBox="1"/>
          <p:nvPr/>
        </p:nvSpPr>
        <p:spPr>
          <a:xfrm>
            <a:off x="1322388" y="2763078"/>
            <a:ext cx="7256347" cy="3407051"/>
          </a:xfrm>
          <a:prstGeom prst="rect">
            <a:avLst/>
          </a:prstGeom>
        </p:spPr>
        <p:txBody>
          <a:bodyPr vert="horz" lIns="91440" tIns="45720" rIns="91440" bIns="45720" rtlCol="0">
            <a:normAutofit/>
          </a:bodyPr>
          <a:lstStyle/>
          <a:p>
            <a:pPr>
              <a:spcBef>
                <a:spcPts val="1000"/>
              </a:spcBef>
            </a:pPr>
            <a:endParaRPr lang="en-US" b="1" kern="1200" spc="50" baseline="0" dirty="0"/>
          </a:p>
        </p:txBody>
      </p:sp>
      <p:graphicFrame>
        <p:nvGraphicFramePr>
          <p:cNvPr id="4" name="Object 3">
            <a:extLst>
              <a:ext uri="{FF2B5EF4-FFF2-40B4-BE49-F238E27FC236}">
                <a16:creationId xmlns:a16="http://schemas.microsoft.com/office/drawing/2014/main" id="{E94EB515-DC06-892F-D702-07D824687F94}"/>
              </a:ext>
            </a:extLst>
          </p:cNvPr>
          <p:cNvGraphicFramePr>
            <a:graphicFrameLocks noChangeAspect="1"/>
          </p:cNvGraphicFramePr>
          <p:nvPr>
            <p:extLst>
              <p:ext uri="{D42A27DB-BD31-4B8C-83A1-F6EECF244321}">
                <p14:modId xmlns:p14="http://schemas.microsoft.com/office/powerpoint/2010/main" val="1724292303"/>
              </p:ext>
            </p:extLst>
          </p:nvPr>
        </p:nvGraphicFramePr>
        <p:xfrm>
          <a:off x="1322318" y="1104047"/>
          <a:ext cx="2511425" cy="5418137"/>
        </p:xfrm>
        <a:graphic>
          <a:graphicData uri="http://schemas.openxmlformats.org/presentationml/2006/ole">
            <mc:AlternateContent xmlns:mc="http://schemas.openxmlformats.org/markup-compatibility/2006">
              <mc:Choice xmlns:v="urn:schemas-microsoft-com:vml" Requires="v">
                <p:oleObj r:id="rId3" imgW="8009802" imgH="17284574" progId="">
                  <p:embed/>
                </p:oleObj>
              </mc:Choice>
              <mc:Fallback>
                <p:oleObj r:id="rId3" imgW="8009802" imgH="17284574" progId="">
                  <p:embed/>
                  <p:pic>
                    <p:nvPicPr>
                      <p:cNvPr id="0" name=""/>
                      <p:cNvPicPr/>
                      <p:nvPr/>
                    </p:nvPicPr>
                    <p:blipFill>
                      <a:blip r:embed="rId4"/>
                      <a:stretch>
                        <a:fillRect/>
                      </a:stretch>
                    </p:blipFill>
                    <p:spPr>
                      <a:xfrm>
                        <a:off x="1322318" y="1104047"/>
                        <a:ext cx="2511425" cy="5418137"/>
                      </a:xfrm>
                      <a:prstGeom prst="rect">
                        <a:avLst/>
                      </a:prstGeom>
                    </p:spPr>
                  </p:pic>
                </p:oleObj>
              </mc:Fallback>
            </mc:AlternateContent>
          </a:graphicData>
        </a:graphic>
      </p:graphicFrame>
    </p:spTree>
    <p:extLst>
      <p:ext uri="{BB962C8B-B14F-4D97-AF65-F5344CB8AC3E}">
        <p14:creationId xmlns:p14="http://schemas.microsoft.com/office/powerpoint/2010/main" val="25297670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AAEF6-1F09-AE16-2401-470B0C747496}"/>
              </a:ext>
            </a:extLst>
          </p:cNvPr>
          <p:cNvSpPr>
            <a:spLocks noGrp="1"/>
          </p:cNvSpPr>
          <p:nvPr>
            <p:ph type="title"/>
          </p:nvPr>
        </p:nvSpPr>
        <p:spPr/>
        <p:txBody>
          <a:bodyPr/>
          <a:lstStyle/>
          <a:p>
            <a:r>
              <a:rPr lang="en-US" dirty="0" err="1"/>
              <a:t>Viewbox</a:t>
            </a:r>
            <a:r>
              <a:rPr lang="en-US" dirty="0"/>
              <a:t> demo</a:t>
            </a:r>
          </a:p>
        </p:txBody>
      </p:sp>
      <p:pic>
        <p:nvPicPr>
          <p:cNvPr id="6" name="viewbox">
            <a:hlinkClick r:id="" action="ppaction://media"/>
            <a:extLst>
              <a:ext uri="{FF2B5EF4-FFF2-40B4-BE49-F238E27FC236}">
                <a16:creationId xmlns:a16="http://schemas.microsoft.com/office/drawing/2014/main" id="{157498B1-7B87-2B30-A579-207CDF565E9C}"/>
              </a:ext>
            </a:extLst>
          </p:cNvPr>
          <p:cNvPicPr>
            <a:picLocks noGrp="1" noChangeAspect="1"/>
          </p:cNvPicPr>
          <p:nvPr>
            <p:ph sz="half" idx="16"/>
            <a:videoFile r:link="rId2"/>
            <p:extLst>
              <p:ext uri="{DAA4B4D4-6D71-4841-9C94-3DE7FCFB9230}">
                <p14:media xmlns:p14="http://schemas.microsoft.com/office/powerpoint/2010/main" r:embed="rId1"/>
              </p:ext>
            </p:extLst>
          </p:nvPr>
        </p:nvPicPr>
        <p:blipFill>
          <a:blip r:embed="rId5"/>
          <a:stretch>
            <a:fillRect/>
          </a:stretch>
        </p:blipFill>
        <p:spPr>
          <a:xfrm>
            <a:off x="4861931" y="598486"/>
            <a:ext cx="6122019" cy="6122019"/>
          </a:xfrm>
        </p:spPr>
      </p:pic>
      <p:sp>
        <p:nvSpPr>
          <p:cNvPr id="5" name="Slide Number Placeholder 4">
            <a:extLst>
              <a:ext uri="{FF2B5EF4-FFF2-40B4-BE49-F238E27FC236}">
                <a16:creationId xmlns:a16="http://schemas.microsoft.com/office/drawing/2014/main" id="{8FCF285E-6253-1B55-DCAE-81681B1EB276}"/>
              </a:ext>
            </a:extLst>
          </p:cNvPr>
          <p:cNvSpPr>
            <a:spLocks noGrp="1"/>
          </p:cNvSpPr>
          <p:nvPr>
            <p:ph type="sldNum" sz="quarter" idx="12"/>
          </p:nvPr>
        </p:nvSpPr>
        <p:spPr/>
        <p:txBody>
          <a:bodyPr/>
          <a:lstStyle/>
          <a:p>
            <a:fld id="{A49DFD55-3C28-40EF-9E31-A92D2E4017FF}" type="slidenum">
              <a:rPr lang="en-US" smtClean="0"/>
              <a:pPr/>
              <a:t>29</a:t>
            </a:fld>
            <a:endParaRPr lang="en-US" dirty="0"/>
          </a:p>
        </p:txBody>
      </p:sp>
    </p:spTree>
    <p:extLst>
      <p:ext uri="{BB962C8B-B14F-4D97-AF65-F5344CB8AC3E}">
        <p14:creationId xmlns:p14="http://schemas.microsoft.com/office/powerpoint/2010/main" val="2313903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87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22318" y="268360"/>
            <a:ext cx="7288282" cy="2121177"/>
          </a:xfrm>
        </p:spPr>
        <p:txBody>
          <a:bodyPr anchor="b">
            <a:normAutofit/>
          </a:bodyPr>
          <a:lstStyle/>
          <a:p>
            <a:r>
              <a:rPr lang="en-US" dirty="0"/>
              <a:t>What we’ll cover</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sz="half" idx="2"/>
          </p:nvPr>
        </p:nvSpPr>
        <p:spPr>
          <a:xfrm>
            <a:off x="1322388" y="2763078"/>
            <a:ext cx="7288212" cy="3407051"/>
          </a:xfrm>
        </p:spPr>
        <p:txBody>
          <a:bodyPr>
            <a:normAutofit/>
          </a:bodyPr>
          <a:lstStyle/>
          <a:p>
            <a:pPr marL="285750" indent="-285750">
              <a:buFont typeface="Arial" panose="020B0604020202020204" pitchFamily="34" charset="0"/>
              <a:buChar char="•"/>
            </a:pPr>
            <a:r>
              <a:rPr lang="en-US" dirty="0"/>
              <a:t>What the </a:t>
            </a:r>
            <a:r>
              <a:rPr lang="en-US" dirty="0">
                <a:latin typeface="Consolas" panose="020B0609020204030204" pitchFamily="49" charset="0"/>
              </a:rPr>
              <a:t>&lt;path&gt; </a:t>
            </a:r>
            <a:r>
              <a:rPr lang="en-US" dirty="0"/>
              <a:t>element is and why it's the most important element in SVG.</a:t>
            </a:r>
          </a:p>
          <a:p>
            <a:pPr marL="285750" indent="-285750">
              <a:buFont typeface="Arial" panose="020B0604020202020204" pitchFamily="34" charset="0"/>
              <a:buChar char="•"/>
            </a:pPr>
            <a:r>
              <a:rPr lang="en-US" dirty="0"/>
              <a:t>How to read the commands in the powerful </a:t>
            </a:r>
            <a:r>
              <a:rPr lang="en-US" dirty="0">
                <a:latin typeface="Consolas" panose="020B0609020204030204" pitchFamily="49" charset="0"/>
              </a:rPr>
              <a:t>d</a:t>
            </a:r>
            <a:r>
              <a:rPr lang="en-US" dirty="0"/>
              <a:t> attribute</a:t>
            </a:r>
          </a:p>
          <a:p>
            <a:pPr marL="285750" indent="-285750">
              <a:buFont typeface="Arial" panose="020B0604020202020204" pitchFamily="34" charset="0"/>
              <a:buChar char="•"/>
            </a:pPr>
            <a:r>
              <a:rPr lang="en-US" dirty="0"/>
              <a:t>Key commands for moving, drawing lines, and creating curves</a:t>
            </a:r>
          </a:p>
        </p:txBody>
      </p:sp>
      <p:sp>
        <p:nvSpPr>
          <p:cNvPr id="5" name="Slide Number Placeholder 5">
            <a:extLst>
              <a:ext uri="{FF2B5EF4-FFF2-40B4-BE49-F238E27FC236}">
                <a16:creationId xmlns:a16="http://schemas.microsoft.com/office/drawing/2014/main" id="{B02A8827-B1A1-2D2F-D6DD-E886B886C43E}"/>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3</a:t>
            </a:fld>
            <a:endParaRPr lang="en-US"/>
          </a:p>
        </p:txBody>
      </p:sp>
    </p:spTree>
    <p:extLst>
      <p:ext uri="{BB962C8B-B14F-4D97-AF65-F5344CB8AC3E}">
        <p14:creationId xmlns:p14="http://schemas.microsoft.com/office/powerpoint/2010/main" val="17132195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09140014-73D5-419B-8867-972BB18D52D4}"/>
              </a:ext>
            </a:extLst>
          </p:cNvPr>
          <p:cNvSpPr>
            <a:spLocks noGrp="1"/>
          </p:cNvSpPr>
          <p:nvPr>
            <p:ph type="title"/>
          </p:nvPr>
        </p:nvSpPr>
        <p:spPr>
          <a:xfrm>
            <a:off x="838200" y="337192"/>
            <a:ext cx="5655197" cy="1997867"/>
          </a:xfrm>
        </p:spPr>
        <p:txBody>
          <a:bodyPr anchor="b"/>
          <a:lstStyle/>
          <a:p>
            <a:r>
              <a:rPr lang="en-US" dirty="0"/>
              <a:t>What we’ve learned</a:t>
            </a:r>
          </a:p>
        </p:txBody>
      </p:sp>
      <p:sp>
        <p:nvSpPr>
          <p:cNvPr id="6" name="Text Placeholder 5">
            <a:extLst>
              <a:ext uri="{FF2B5EF4-FFF2-40B4-BE49-F238E27FC236}">
                <a16:creationId xmlns:a16="http://schemas.microsoft.com/office/drawing/2014/main" id="{D2E1CF79-4FDC-8CAF-CC16-E309A2C49758}"/>
              </a:ext>
            </a:extLst>
          </p:cNvPr>
          <p:cNvSpPr>
            <a:spLocks noGrp="1"/>
          </p:cNvSpPr>
          <p:nvPr>
            <p:ph type="body" idx="1"/>
          </p:nvPr>
        </p:nvSpPr>
        <p:spPr>
          <a:xfrm>
            <a:off x="838200" y="2705177"/>
            <a:ext cx="5733772" cy="448990"/>
          </a:xfrm>
        </p:spPr>
        <p:txBody>
          <a:bodyPr/>
          <a:lstStyle/>
          <a:p>
            <a:r>
              <a:rPr lang="en-US" dirty="0"/>
              <a:t>Key takeaways</a:t>
            </a:r>
          </a:p>
        </p:txBody>
      </p:sp>
      <p:sp>
        <p:nvSpPr>
          <p:cNvPr id="20"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838199" y="3154166"/>
            <a:ext cx="6433458" cy="3032733"/>
          </a:xfrm>
        </p:spPr>
        <p:txBody>
          <a:bodyPr>
            <a:noAutofit/>
          </a:bodyPr>
          <a:lstStyle/>
          <a:p>
            <a:r>
              <a:rPr lang="en-US" dirty="0"/>
              <a:t>The</a:t>
            </a:r>
            <a:r>
              <a:rPr lang="en-US" dirty="0">
                <a:latin typeface="Consolas" panose="020B0609020204030204" pitchFamily="49" charset="0"/>
              </a:rPr>
              <a:t> &lt;path&gt;</a:t>
            </a:r>
            <a:r>
              <a:rPr lang="en-US" dirty="0"/>
              <a:t> element is the most important in SVG, allowing you to draw anything using vector commands.</a:t>
            </a:r>
          </a:p>
          <a:p>
            <a:r>
              <a:rPr lang="en-US" dirty="0"/>
              <a:t>Path instructions are passed into the </a:t>
            </a:r>
            <a:r>
              <a:rPr lang="en-US" dirty="0">
                <a:latin typeface="Consolas" panose="020B0609020204030204" pitchFamily="49" charset="0"/>
              </a:rPr>
              <a:t>d </a:t>
            </a:r>
            <a:r>
              <a:rPr lang="en-US" dirty="0"/>
              <a:t>attribute, which can be dense and difficult to read manually.</a:t>
            </a:r>
          </a:p>
          <a:p>
            <a:r>
              <a:rPr lang="en-US" dirty="0"/>
              <a:t>We can create shapes by using commands like M (Move), L (Line), and S (Smooth cubic </a:t>
            </a:r>
            <a:r>
              <a:rPr lang="en-US" dirty="0" err="1"/>
              <a:t>Bézier</a:t>
            </a:r>
            <a:r>
              <a:rPr lang="en-US" dirty="0"/>
              <a:t> curve).</a:t>
            </a:r>
          </a:p>
          <a:p>
            <a:r>
              <a:rPr lang="en-US" dirty="0"/>
              <a:t>Complex paths are typically generated by software or JavaScript, so understanding the syntax is more important than writing it from scratch.</a:t>
            </a:r>
          </a:p>
        </p:txBody>
      </p:sp>
      <p:sp>
        <p:nvSpPr>
          <p:cNvPr id="34" name="Text Placeholder 33">
            <a:extLst>
              <a:ext uri="{FF2B5EF4-FFF2-40B4-BE49-F238E27FC236}">
                <a16:creationId xmlns:a16="http://schemas.microsoft.com/office/drawing/2014/main" id="{AE07A905-8B37-D13F-25D3-1D3BCDB86B0B}"/>
              </a:ext>
            </a:extLst>
          </p:cNvPr>
          <p:cNvSpPr>
            <a:spLocks noGrp="1"/>
          </p:cNvSpPr>
          <p:nvPr>
            <p:ph type="body" sz="quarter" idx="3"/>
          </p:nvPr>
        </p:nvSpPr>
        <p:spPr>
          <a:xfrm>
            <a:off x="7887108" y="2705177"/>
            <a:ext cx="3943627" cy="448989"/>
          </a:xfrm>
        </p:spPr>
        <p:txBody>
          <a:bodyPr/>
          <a:lstStyle/>
          <a:p>
            <a:endParaRPr lang="en-US" dirty="0"/>
          </a:p>
        </p:txBody>
      </p:sp>
      <p:sp>
        <p:nvSpPr>
          <p:cNvPr id="35" name="Content Placeholder 34">
            <a:extLst>
              <a:ext uri="{FF2B5EF4-FFF2-40B4-BE49-F238E27FC236}">
                <a16:creationId xmlns:a16="http://schemas.microsoft.com/office/drawing/2014/main" id="{4E9A764F-6B65-050E-E561-82F77339D164}"/>
              </a:ext>
            </a:extLst>
          </p:cNvPr>
          <p:cNvSpPr>
            <a:spLocks noGrp="1"/>
          </p:cNvSpPr>
          <p:nvPr>
            <p:ph sz="half" idx="14"/>
          </p:nvPr>
        </p:nvSpPr>
        <p:spPr>
          <a:xfrm>
            <a:off x="7887107" y="3164867"/>
            <a:ext cx="3943627" cy="3032733"/>
          </a:xfrm>
        </p:spPr>
        <p:txBody>
          <a:bodyPr>
            <a:normAutofit/>
          </a:bodyPr>
          <a:lstStyle/>
          <a:p>
            <a:endParaRPr lang="en-US" dirty="0"/>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30</a:t>
            </a:fld>
            <a:endParaRPr lang="en-US" dirty="0"/>
          </a:p>
        </p:txBody>
      </p:sp>
    </p:spTree>
    <p:extLst>
      <p:ext uri="{BB962C8B-B14F-4D97-AF65-F5344CB8AC3E}">
        <p14:creationId xmlns:p14="http://schemas.microsoft.com/office/powerpoint/2010/main" val="24035779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7"/>
            <a:ext cx="4179570" cy="898864"/>
          </a:xfrm>
        </p:spPr>
        <p:txBody>
          <a:bodyPr/>
          <a:lstStyle/>
          <a:p>
            <a:r>
              <a:rPr lang="en-US" dirty="0"/>
              <a:t>THANK YOU</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4267200" y="2514601"/>
            <a:ext cx="5312228" cy="2850181"/>
          </a:xfrm>
        </p:spPr>
        <p:txBody>
          <a:bodyPr>
            <a:noAutofit/>
          </a:bodyPr>
          <a:lstStyle/>
          <a:p>
            <a:r>
              <a:rPr lang="en-US" dirty="0"/>
              <a:t>Rob Larsen</a:t>
            </a:r>
          </a:p>
          <a:p>
            <a:r>
              <a:rPr lang="en-US" sz="1600" dirty="0">
                <a:solidFill>
                  <a:srgbClr val="00B0F0"/>
                </a:solidFill>
                <a:hlinkClick r:id="rId3">
                  <a:extLst>
                    <a:ext uri="{A12FA001-AC4F-418D-AE19-62706E023703}">
                      <ahyp:hlinkClr xmlns:ahyp="http://schemas.microsoft.com/office/drawing/2018/hyperlinkcolor" val="tx"/>
                    </a:ext>
                  </a:extLst>
                </a:hlinkClick>
              </a:rPr>
              <a:t>https://htmlcssjavascript.com</a:t>
            </a:r>
            <a:endParaRPr lang="en-US" sz="1600" dirty="0">
              <a:solidFill>
                <a:srgbClr val="00B0F0"/>
              </a:solidFill>
            </a:endParaRPr>
          </a:p>
          <a:p>
            <a:r>
              <a:rPr lang="en-US" sz="1600" dirty="0">
                <a:solidFill>
                  <a:srgbClr val="00B0F0"/>
                </a:solidFill>
                <a:hlinkClick r:id="rId4">
                  <a:extLst>
                    <a:ext uri="{A12FA001-AC4F-418D-AE19-62706E023703}">
                      <ahyp:hlinkClr xmlns:ahyp="http://schemas.microsoft.com/office/drawing/2018/hyperlinkcolor" val="tx"/>
                    </a:ext>
                  </a:extLst>
                </a:hlinkClick>
              </a:rPr>
              <a:t>https://github.com/roblarsen</a:t>
            </a:r>
            <a:endParaRPr lang="en-US" sz="1600" dirty="0">
              <a:solidFill>
                <a:srgbClr val="00B0F0"/>
              </a:solidFill>
            </a:endParaRPr>
          </a:p>
          <a:p>
            <a:r>
              <a:rPr lang="en-US" sz="1600" dirty="0">
                <a:solidFill>
                  <a:srgbClr val="00B0F0"/>
                </a:solidFill>
                <a:hlinkClick r:id="rId5">
                  <a:extLst>
                    <a:ext uri="{A12FA001-AC4F-418D-AE19-62706E023703}">
                      <ahyp:hlinkClr xmlns:ahyp="http://schemas.microsoft.com/office/drawing/2018/hyperlinkcolor" val="tx"/>
                    </a:ext>
                  </a:extLst>
                </a:hlinkClick>
              </a:rPr>
              <a:t>https://www.linkedin.com/in/robreact/</a:t>
            </a:r>
            <a:endParaRPr lang="en-US" sz="1600" dirty="0">
              <a:solidFill>
                <a:srgbClr val="00B0F0"/>
              </a:solidFill>
            </a:endParaRPr>
          </a:p>
          <a:p>
            <a:r>
              <a:rPr lang="en-US" sz="1600" b="1" dirty="0"/>
              <a:t>Code and slides:</a:t>
            </a:r>
          </a:p>
          <a:p>
            <a:r>
              <a:rPr lang="en-US" sz="1600" b="1" dirty="0">
                <a:solidFill>
                  <a:srgbClr val="00B0F0"/>
                </a:solidFill>
                <a:hlinkClick r:id="rId6">
                  <a:extLst>
                    <a:ext uri="{A12FA001-AC4F-418D-AE19-62706E023703}">
                      <ahyp:hlinkClr xmlns:ahyp="http://schemas.microsoft.com/office/drawing/2018/hyperlinkcolor" val="tx"/>
                    </a:ext>
                  </a:extLst>
                </a:hlinkClick>
              </a:rPr>
              <a:t>https://github.com/roblarsen/introduction-to-svg</a:t>
            </a:r>
            <a:endParaRPr lang="en-US" sz="1600" b="1" dirty="0">
              <a:solidFill>
                <a:srgbClr val="00B0F0"/>
              </a:solidFill>
            </a:endParaRPr>
          </a:p>
          <a:p>
            <a:endParaRPr lang="en-US" b="1" dirty="0"/>
          </a:p>
          <a:p>
            <a:endParaRPr lang="en-US" dirty="0"/>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31</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8DBD1-DB29-D44F-FD5A-3071BB37EF37}"/>
              </a:ext>
            </a:extLst>
          </p:cNvPr>
          <p:cNvSpPr>
            <a:spLocks noGrp="1"/>
          </p:cNvSpPr>
          <p:nvPr>
            <p:ph type="ctrTitle"/>
          </p:nvPr>
        </p:nvSpPr>
        <p:spPr>
          <a:xfrm>
            <a:off x="6441918" y="3329790"/>
            <a:ext cx="5096939" cy="3200400"/>
          </a:xfrm>
        </p:spPr>
        <p:txBody>
          <a:bodyPr anchor="ctr">
            <a:normAutofit/>
          </a:bodyPr>
          <a:lstStyle/>
          <a:p>
            <a:r>
              <a:rPr lang="en-US" dirty="0"/>
              <a:t>The &lt;path&gt; element</a:t>
            </a:r>
          </a:p>
        </p:txBody>
      </p:sp>
    </p:spTree>
    <p:extLst>
      <p:ext uri="{BB962C8B-B14F-4D97-AF65-F5344CB8AC3E}">
        <p14:creationId xmlns:p14="http://schemas.microsoft.com/office/powerpoint/2010/main" val="608796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21055C-5E33-5D21-2A6E-21827FA88ED3}"/>
              </a:ext>
            </a:extLst>
          </p:cNvPr>
          <p:cNvSpPr>
            <a:spLocks noGrp="1"/>
          </p:cNvSpPr>
          <p:nvPr>
            <p:ph type="title"/>
          </p:nvPr>
        </p:nvSpPr>
        <p:spPr>
          <a:xfrm>
            <a:off x="1333500" y="1020445"/>
            <a:ext cx="3439222" cy="1325563"/>
          </a:xfrm>
        </p:spPr>
        <p:txBody>
          <a:bodyPr anchor="b">
            <a:normAutofit/>
          </a:bodyPr>
          <a:lstStyle/>
          <a:p>
            <a:r>
              <a:rPr lang="en-US" dirty="0" err="1"/>
              <a:t>PAth.svg</a:t>
            </a:r>
            <a:endParaRPr lang="en-US" dirty="0"/>
          </a:p>
        </p:txBody>
      </p:sp>
      <p:sp>
        <p:nvSpPr>
          <p:cNvPr id="5" name="Slide Number Placeholder 4">
            <a:extLst>
              <a:ext uri="{FF2B5EF4-FFF2-40B4-BE49-F238E27FC236}">
                <a16:creationId xmlns:a16="http://schemas.microsoft.com/office/drawing/2014/main" id="{E74B0ADB-527F-A58C-9372-D8502ED6F918}"/>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5</a:t>
            </a:fld>
            <a:endParaRPr lang="en-US"/>
          </a:p>
        </p:txBody>
      </p:sp>
      <p:sp>
        <p:nvSpPr>
          <p:cNvPr id="7" name="TextBox 6">
            <a:extLst>
              <a:ext uri="{FF2B5EF4-FFF2-40B4-BE49-F238E27FC236}">
                <a16:creationId xmlns:a16="http://schemas.microsoft.com/office/drawing/2014/main" id="{FF583645-4D86-C672-C608-F8B01EE51EE0}"/>
              </a:ext>
            </a:extLst>
          </p:cNvPr>
          <p:cNvSpPr txBox="1"/>
          <p:nvPr/>
        </p:nvSpPr>
        <p:spPr>
          <a:xfrm>
            <a:off x="1322388" y="2763078"/>
            <a:ext cx="7256347" cy="3407051"/>
          </a:xfrm>
          <a:prstGeom prst="rect">
            <a:avLst/>
          </a:prstGeom>
        </p:spPr>
        <p:txBody>
          <a:bodyPr vert="horz" lIns="91440" tIns="45720" rIns="91440" bIns="45720" rtlCol="0">
            <a:normAutofit/>
          </a:bodyPr>
          <a:lstStyle/>
          <a:p>
            <a:pPr>
              <a:spcBef>
                <a:spcPts val="1000"/>
              </a:spcBef>
            </a:pPr>
            <a:endParaRPr lang="en-US" b="1" kern="1200" spc="50" baseline="0" dirty="0"/>
          </a:p>
        </p:txBody>
      </p:sp>
      <p:pic>
        <p:nvPicPr>
          <p:cNvPr id="6" name="Picture 5">
            <a:extLst>
              <a:ext uri="{FF2B5EF4-FFF2-40B4-BE49-F238E27FC236}">
                <a16:creationId xmlns:a16="http://schemas.microsoft.com/office/drawing/2014/main" id="{1DF97B35-A859-82E9-F8B5-1A0BA46BCDF2}"/>
              </a:ext>
            </a:extLst>
          </p:cNvPr>
          <p:cNvPicPr>
            <a:picLocks noChangeAspect="1"/>
          </p:cNvPicPr>
          <p:nvPr/>
        </p:nvPicPr>
        <p:blipFill>
          <a:blip r:embed="rId3"/>
          <a:stretch>
            <a:fillRect/>
          </a:stretch>
        </p:blipFill>
        <p:spPr>
          <a:xfrm>
            <a:off x="1322388" y="2535854"/>
            <a:ext cx="7788955" cy="3496535"/>
          </a:xfrm>
          <a:prstGeom prst="rect">
            <a:avLst/>
          </a:prstGeom>
        </p:spPr>
      </p:pic>
    </p:spTree>
    <p:extLst>
      <p:ext uri="{BB962C8B-B14F-4D97-AF65-F5344CB8AC3E}">
        <p14:creationId xmlns:p14="http://schemas.microsoft.com/office/powerpoint/2010/main" val="1658164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B5661-31B1-EF1E-05C5-7D021960B6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CC318A-041E-A968-0E5C-DF8A5CBF78CC}"/>
              </a:ext>
            </a:extLst>
          </p:cNvPr>
          <p:cNvSpPr>
            <a:spLocks noGrp="1"/>
          </p:cNvSpPr>
          <p:nvPr>
            <p:ph type="ctrTitle"/>
          </p:nvPr>
        </p:nvSpPr>
        <p:spPr>
          <a:xfrm>
            <a:off x="6991350" y="406400"/>
            <a:ext cx="4179570" cy="3457971"/>
          </a:xfrm>
        </p:spPr>
        <p:txBody>
          <a:bodyPr/>
          <a:lstStyle/>
          <a:p>
            <a:r>
              <a:rPr lang="en-US" dirty="0"/>
              <a:t>A Path you can Follow!</a:t>
            </a:r>
          </a:p>
        </p:txBody>
      </p:sp>
    </p:spTree>
    <p:extLst>
      <p:ext uri="{BB962C8B-B14F-4D97-AF65-F5344CB8AC3E}">
        <p14:creationId xmlns:p14="http://schemas.microsoft.com/office/powerpoint/2010/main" val="2224244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7C3A7-47B8-BEF7-31B9-79866ABBB15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9E3F92D-313D-7BED-2259-9423622E7783}"/>
              </a:ext>
            </a:extLst>
          </p:cNvPr>
          <p:cNvSpPr>
            <a:spLocks noGrp="1"/>
          </p:cNvSpPr>
          <p:nvPr>
            <p:ph type="title"/>
          </p:nvPr>
        </p:nvSpPr>
        <p:spPr>
          <a:xfrm>
            <a:off x="1333500" y="1020445"/>
            <a:ext cx="3439222" cy="1325563"/>
          </a:xfrm>
        </p:spPr>
        <p:txBody>
          <a:bodyPr anchor="b">
            <a:normAutofit/>
          </a:bodyPr>
          <a:lstStyle/>
          <a:p>
            <a:r>
              <a:rPr lang="en-US" dirty="0"/>
              <a:t>Simple-</a:t>
            </a:r>
            <a:r>
              <a:rPr lang="en-US" dirty="0" err="1"/>
              <a:t>path.svg</a:t>
            </a:r>
            <a:endParaRPr lang="en-US" dirty="0"/>
          </a:p>
        </p:txBody>
      </p:sp>
      <p:sp>
        <p:nvSpPr>
          <p:cNvPr id="5" name="Slide Number Placeholder 4">
            <a:extLst>
              <a:ext uri="{FF2B5EF4-FFF2-40B4-BE49-F238E27FC236}">
                <a16:creationId xmlns:a16="http://schemas.microsoft.com/office/drawing/2014/main" id="{2E2A2A51-B397-52A5-24F9-11C84BABC92C}"/>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7</a:t>
            </a:fld>
            <a:endParaRPr lang="en-US"/>
          </a:p>
        </p:txBody>
      </p:sp>
      <p:sp>
        <p:nvSpPr>
          <p:cNvPr id="7" name="TextBox 6">
            <a:extLst>
              <a:ext uri="{FF2B5EF4-FFF2-40B4-BE49-F238E27FC236}">
                <a16:creationId xmlns:a16="http://schemas.microsoft.com/office/drawing/2014/main" id="{A7153446-EB35-A106-21C9-D4467682B78A}"/>
              </a:ext>
            </a:extLst>
          </p:cNvPr>
          <p:cNvSpPr txBox="1"/>
          <p:nvPr/>
        </p:nvSpPr>
        <p:spPr>
          <a:xfrm>
            <a:off x="1322388" y="2763078"/>
            <a:ext cx="7256347" cy="3407051"/>
          </a:xfrm>
          <a:prstGeom prst="rect">
            <a:avLst/>
          </a:prstGeom>
        </p:spPr>
        <p:txBody>
          <a:bodyPr vert="horz" lIns="91440" tIns="45720" rIns="91440" bIns="45720" rtlCol="0">
            <a:normAutofit/>
          </a:bodyPr>
          <a:lstStyle/>
          <a:p>
            <a:pPr>
              <a:spcBef>
                <a:spcPts val="1000"/>
              </a:spcBef>
            </a:pPr>
            <a:endParaRPr lang="en-US" b="1" kern="1200" spc="50" baseline="0" dirty="0"/>
          </a:p>
        </p:txBody>
      </p:sp>
      <p:pic>
        <p:nvPicPr>
          <p:cNvPr id="4" name="Picture 3">
            <a:extLst>
              <a:ext uri="{FF2B5EF4-FFF2-40B4-BE49-F238E27FC236}">
                <a16:creationId xmlns:a16="http://schemas.microsoft.com/office/drawing/2014/main" id="{C92D3B72-AFFC-4CA8-72DA-4092C4EA2FAC}"/>
              </a:ext>
            </a:extLst>
          </p:cNvPr>
          <p:cNvPicPr>
            <a:picLocks noChangeAspect="1"/>
          </p:cNvPicPr>
          <p:nvPr/>
        </p:nvPicPr>
        <p:blipFill>
          <a:blip r:embed="rId3"/>
          <a:stretch>
            <a:fillRect/>
          </a:stretch>
        </p:blipFill>
        <p:spPr>
          <a:xfrm>
            <a:off x="1179047" y="2686012"/>
            <a:ext cx="7720622" cy="2046008"/>
          </a:xfrm>
          <a:prstGeom prst="rect">
            <a:avLst/>
          </a:prstGeom>
        </p:spPr>
      </p:pic>
    </p:spTree>
    <p:extLst>
      <p:ext uri="{BB962C8B-B14F-4D97-AF65-F5344CB8AC3E}">
        <p14:creationId xmlns:p14="http://schemas.microsoft.com/office/powerpoint/2010/main" val="11251251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679A3-1117-050A-3A7E-BF248C50EEA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EDB31B0-DA5C-6132-4A73-F1162BCA9D58}"/>
              </a:ext>
            </a:extLst>
          </p:cNvPr>
          <p:cNvSpPr>
            <a:spLocks noGrp="1"/>
          </p:cNvSpPr>
          <p:nvPr>
            <p:ph type="title"/>
          </p:nvPr>
        </p:nvSpPr>
        <p:spPr>
          <a:xfrm>
            <a:off x="838200" y="337192"/>
            <a:ext cx="5655197" cy="1997867"/>
          </a:xfrm>
        </p:spPr>
        <p:txBody>
          <a:bodyPr anchor="b">
            <a:normAutofit/>
          </a:bodyPr>
          <a:lstStyle/>
          <a:p>
            <a:r>
              <a:rPr lang="en-US" dirty="0"/>
              <a:t>Simple-</a:t>
            </a:r>
            <a:r>
              <a:rPr lang="en-US" dirty="0" err="1"/>
              <a:t>path.svg</a:t>
            </a:r>
            <a:endParaRPr lang="en-US" dirty="0"/>
          </a:p>
        </p:txBody>
      </p:sp>
      <p:sp>
        <p:nvSpPr>
          <p:cNvPr id="12" name="Text Placeholder 2">
            <a:extLst>
              <a:ext uri="{FF2B5EF4-FFF2-40B4-BE49-F238E27FC236}">
                <a16:creationId xmlns:a16="http://schemas.microsoft.com/office/drawing/2014/main" id="{2280E4B7-4CB7-04D7-8703-20198507A9F9}"/>
              </a:ext>
            </a:extLst>
          </p:cNvPr>
          <p:cNvSpPr>
            <a:spLocks noGrp="1"/>
          </p:cNvSpPr>
          <p:nvPr>
            <p:ph type="body" idx="1"/>
          </p:nvPr>
        </p:nvSpPr>
        <p:spPr>
          <a:xfrm>
            <a:off x="838200" y="2705177"/>
            <a:ext cx="5733772" cy="448990"/>
          </a:xfrm>
        </p:spPr>
        <p:txBody>
          <a:bodyPr/>
          <a:lstStyle/>
          <a:p>
            <a:endParaRPr lang="en-US"/>
          </a:p>
        </p:txBody>
      </p:sp>
      <p:pic>
        <p:nvPicPr>
          <p:cNvPr id="4" name="Picture 3">
            <a:extLst>
              <a:ext uri="{FF2B5EF4-FFF2-40B4-BE49-F238E27FC236}">
                <a16:creationId xmlns:a16="http://schemas.microsoft.com/office/drawing/2014/main" id="{CD4ECFAF-14A6-7CBE-6453-C682DC237E4F}"/>
              </a:ext>
            </a:extLst>
          </p:cNvPr>
          <p:cNvPicPr>
            <a:picLocks noChangeAspect="1"/>
          </p:cNvPicPr>
          <p:nvPr/>
        </p:nvPicPr>
        <p:blipFill>
          <a:blip r:embed="rId3"/>
          <a:stretch>
            <a:fillRect/>
          </a:stretch>
        </p:blipFill>
        <p:spPr>
          <a:xfrm>
            <a:off x="960530" y="3154166"/>
            <a:ext cx="5489110" cy="3032733"/>
          </a:xfrm>
          <a:prstGeom prst="rect">
            <a:avLst/>
          </a:prstGeom>
          <a:noFill/>
        </p:spPr>
      </p:pic>
      <p:sp>
        <p:nvSpPr>
          <p:cNvPr id="14" name="Text Placeholder 4">
            <a:extLst>
              <a:ext uri="{FF2B5EF4-FFF2-40B4-BE49-F238E27FC236}">
                <a16:creationId xmlns:a16="http://schemas.microsoft.com/office/drawing/2014/main" id="{99A15886-AA01-A95E-7A59-CB83509522BA}"/>
              </a:ext>
            </a:extLst>
          </p:cNvPr>
          <p:cNvSpPr>
            <a:spLocks noGrp="1"/>
          </p:cNvSpPr>
          <p:nvPr>
            <p:ph type="body" sz="quarter" idx="3"/>
          </p:nvPr>
        </p:nvSpPr>
        <p:spPr>
          <a:xfrm>
            <a:off x="7887108" y="2705177"/>
            <a:ext cx="3943627" cy="448989"/>
          </a:xfrm>
        </p:spPr>
        <p:txBody>
          <a:bodyPr/>
          <a:lstStyle/>
          <a:p>
            <a:endParaRPr lang="en-US"/>
          </a:p>
        </p:txBody>
      </p:sp>
      <p:sp>
        <p:nvSpPr>
          <p:cNvPr id="16" name="Content Placeholder 5">
            <a:extLst>
              <a:ext uri="{FF2B5EF4-FFF2-40B4-BE49-F238E27FC236}">
                <a16:creationId xmlns:a16="http://schemas.microsoft.com/office/drawing/2014/main" id="{1CFDD2CC-7113-E9D2-CAB9-6C857858862C}"/>
              </a:ext>
            </a:extLst>
          </p:cNvPr>
          <p:cNvSpPr>
            <a:spLocks noGrp="1"/>
          </p:cNvSpPr>
          <p:nvPr>
            <p:ph sz="half" idx="14"/>
          </p:nvPr>
        </p:nvSpPr>
        <p:spPr>
          <a:xfrm>
            <a:off x="7887107" y="3164867"/>
            <a:ext cx="3943627" cy="3032733"/>
          </a:xfrm>
        </p:spPr>
        <p:txBody>
          <a:bodyPr/>
          <a:lstStyle/>
          <a:p>
            <a:endParaRPr lang="en-US"/>
          </a:p>
        </p:txBody>
      </p:sp>
      <p:sp>
        <p:nvSpPr>
          <p:cNvPr id="5" name="Slide Number Placeholder 4">
            <a:extLst>
              <a:ext uri="{FF2B5EF4-FFF2-40B4-BE49-F238E27FC236}">
                <a16:creationId xmlns:a16="http://schemas.microsoft.com/office/drawing/2014/main" id="{A898534C-545E-51F7-E898-59DAA354B4F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8</a:t>
            </a:fld>
            <a:endParaRPr lang="en-US"/>
          </a:p>
        </p:txBody>
      </p:sp>
      <p:sp>
        <p:nvSpPr>
          <p:cNvPr id="7" name="TextBox 6">
            <a:extLst>
              <a:ext uri="{FF2B5EF4-FFF2-40B4-BE49-F238E27FC236}">
                <a16:creationId xmlns:a16="http://schemas.microsoft.com/office/drawing/2014/main" id="{4AF52E71-A868-72E9-2471-7D15F8A55B9A}"/>
              </a:ext>
            </a:extLst>
          </p:cNvPr>
          <p:cNvSpPr txBox="1"/>
          <p:nvPr/>
        </p:nvSpPr>
        <p:spPr>
          <a:xfrm>
            <a:off x="1322388" y="2763078"/>
            <a:ext cx="7256347" cy="3407051"/>
          </a:xfrm>
          <a:prstGeom prst="rect">
            <a:avLst/>
          </a:prstGeom>
        </p:spPr>
        <p:txBody>
          <a:bodyPr vert="horz" lIns="91440" tIns="45720" rIns="91440" bIns="45720" rtlCol="0">
            <a:normAutofit/>
          </a:bodyPr>
          <a:lstStyle/>
          <a:p>
            <a:pPr>
              <a:spcBef>
                <a:spcPts val="1000"/>
              </a:spcBef>
            </a:pPr>
            <a:endParaRPr lang="en-US" b="1" kern="1200" spc="50" baseline="0" dirty="0"/>
          </a:p>
        </p:txBody>
      </p:sp>
    </p:spTree>
    <p:extLst>
      <p:ext uri="{BB962C8B-B14F-4D97-AF65-F5344CB8AC3E}">
        <p14:creationId xmlns:p14="http://schemas.microsoft.com/office/powerpoint/2010/main" val="1718657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C97BE-403B-122E-90D1-2788978A0B6F}"/>
              </a:ext>
            </a:extLst>
          </p:cNvPr>
          <p:cNvSpPr>
            <a:spLocks noGrp="1"/>
          </p:cNvSpPr>
          <p:nvPr>
            <p:ph type="ctrTitle"/>
          </p:nvPr>
        </p:nvSpPr>
        <p:spPr>
          <a:xfrm>
            <a:off x="6991350" y="406400"/>
            <a:ext cx="4179570" cy="3457971"/>
          </a:xfrm>
        </p:spPr>
        <p:txBody>
          <a:bodyPr/>
          <a:lstStyle/>
          <a:p>
            <a:r>
              <a:rPr lang="en-US" dirty="0"/>
              <a:t>Bezier curves?</a:t>
            </a:r>
          </a:p>
        </p:txBody>
      </p:sp>
    </p:spTree>
    <p:extLst>
      <p:ext uri="{BB962C8B-B14F-4D97-AF65-F5344CB8AC3E}">
        <p14:creationId xmlns:p14="http://schemas.microsoft.com/office/powerpoint/2010/main" val="334696707"/>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EDE3176-A15D-46A3-BDDB-64A0D73632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ABF691C-888B-4061-8A6F-D5CE84A0254B}">
  <ds:schemaRefs>
    <ds:schemaRef ds:uri="http://schemas.microsoft.com/sharepoint/v3/contenttype/forms"/>
  </ds:schemaRefs>
</ds:datastoreItem>
</file>

<file path=customXml/itemProps3.xml><?xml version="1.0" encoding="utf-8"?>
<ds:datastoreItem xmlns:ds="http://schemas.openxmlformats.org/officeDocument/2006/customXml" ds:itemID="{49168DCE-134F-4610-A6AA-88CEBE8D71D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{081AA32B-B830-4218-9103-70EFAC83733E}TF7521aafa-c748-4c40-a498-ba511be234dc0ce54cb2_win32-34d1ea855d09</Template>
  <TotalTime>7743</TotalTime>
  <Words>1986</Words>
  <Application>Microsoft Office PowerPoint</Application>
  <PresentationFormat>Widescreen</PresentationFormat>
  <Paragraphs>192</Paragraphs>
  <Slides>31</Slides>
  <Notes>24</Notes>
  <HiddenSlides>0</HiddenSlides>
  <MMClips>2</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0</vt:i4>
      </vt:variant>
      <vt:variant>
        <vt:lpstr>Slide Titles</vt:lpstr>
      </vt:variant>
      <vt:variant>
        <vt:i4>31</vt:i4>
      </vt:variant>
    </vt:vector>
  </HeadingPairs>
  <TitlesOfParts>
    <vt:vector size="36" baseType="lpstr">
      <vt:lpstr>Arial</vt:lpstr>
      <vt:lpstr>Calibri</vt:lpstr>
      <vt:lpstr>Consolas</vt:lpstr>
      <vt:lpstr>Tenorite</vt:lpstr>
      <vt:lpstr>Custom</vt:lpstr>
      <vt:lpstr>Intro to SVG Part 3: Introducing paths</vt:lpstr>
      <vt:lpstr>Rob Larsen</vt:lpstr>
      <vt:lpstr>What we’ll cover</vt:lpstr>
      <vt:lpstr>The &lt;path&gt; element</vt:lpstr>
      <vt:lpstr>PAth.svg</vt:lpstr>
      <vt:lpstr>A Path you can Follow!</vt:lpstr>
      <vt:lpstr>Simple-path.svg</vt:lpstr>
      <vt:lpstr>Simple-path.svg</vt:lpstr>
      <vt:lpstr>Bezier curves?</vt:lpstr>
      <vt:lpstr>Bezier curves</vt:lpstr>
      <vt:lpstr>Bezier curves</vt:lpstr>
      <vt:lpstr>Control points</vt:lpstr>
      <vt:lpstr>The path API</vt:lpstr>
      <vt:lpstr>Command instructions</vt:lpstr>
      <vt:lpstr>Command instructions - MOVETO</vt:lpstr>
      <vt:lpstr>Command instructions - LINETO</vt:lpstr>
      <vt:lpstr>Command instructions - CurveTo</vt:lpstr>
      <vt:lpstr>Reflected Control Points</vt:lpstr>
      <vt:lpstr>Coordinates-2up.svg</vt:lpstr>
      <vt:lpstr>1x and 2x viewport examples </vt:lpstr>
      <vt:lpstr>Playing with the ViewBox</vt:lpstr>
      <vt:lpstr>Viewbox anatomy</vt:lpstr>
      <vt:lpstr>Viewbox-demo-2.html</vt:lpstr>
      <vt:lpstr>The baseline image</vt:lpstr>
      <vt:lpstr>Positive 25 unit offset</vt:lpstr>
      <vt:lpstr>Negative 25 unit offset</vt:lpstr>
      <vt:lpstr>50% ViewBox height and width </vt:lpstr>
      <vt:lpstr>Viewbox-demo-2.html</vt:lpstr>
      <vt:lpstr>Viewbox demo</vt:lpstr>
      <vt:lpstr>What we’ve learned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Rob Larsen</dc:creator>
  <cp:lastModifiedBy>Rob Larsen</cp:lastModifiedBy>
  <cp:revision>7</cp:revision>
  <dcterms:created xsi:type="dcterms:W3CDTF">2025-06-17T22:55:59Z</dcterms:created>
  <dcterms:modified xsi:type="dcterms:W3CDTF">2025-09-20T20:43:16Z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